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57" r:id="rId3"/>
    <p:sldId id="258" r:id="rId4"/>
    <p:sldId id="259" r:id="rId5"/>
    <p:sldId id="260" r:id="rId6"/>
    <p:sldId id="261" r:id="rId7"/>
    <p:sldId id="262" r:id="rId8"/>
    <p:sldId id="263" r:id="rId9"/>
    <p:sldId id="366" r:id="rId10"/>
    <p:sldId id="264" r:id="rId11"/>
    <p:sldId id="266" r:id="rId12"/>
    <p:sldId id="364" r:id="rId13"/>
    <p:sldId id="268" r:id="rId14"/>
    <p:sldId id="269" r:id="rId15"/>
    <p:sldId id="270" r:id="rId16"/>
    <p:sldId id="271" r:id="rId17"/>
    <p:sldId id="272" r:id="rId18"/>
    <p:sldId id="273" r:id="rId19"/>
    <p:sldId id="265" r:id="rId20"/>
    <p:sldId id="274" r:id="rId21"/>
    <p:sldId id="365"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62" r:id="rId70"/>
    <p:sldId id="363" r:id="rId71"/>
    <p:sldId id="340" r:id="rId72"/>
    <p:sldId id="323" r:id="rId73"/>
    <p:sldId id="324" r:id="rId74"/>
    <p:sldId id="325" r:id="rId75"/>
    <p:sldId id="326" r:id="rId76"/>
    <p:sldId id="327" r:id="rId77"/>
    <p:sldId id="328" r:id="rId78"/>
    <p:sldId id="329" r:id="rId79"/>
    <p:sldId id="305" r:id="rId80"/>
    <p:sldId id="330" r:id="rId81"/>
    <p:sldId id="331" r:id="rId82"/>
    <p:sldId id="332" r:id="rId83"/>
    <p:sldId id="333" r:id="rId84"/>
    <p:sldId id="334" r:id="rId85"/>
    <p:sldId id="335" r:id="rId86"/>
    <p:sldId id="336" r:id="rId87"/>
    <p:sldId id="337" r:id="rId88"/>
    <p:sldId id="338" r:id="rId89"/>
    <p:sldId id="339"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434" autoAdjust="0"/>
  </p:normalViewPr>
  <p:slideViewPr>
    <p:cSldViewPr snapToGrid="0">
      <p:cViewPr varScale="1">
        <p:scale>
          <a:sx n="74" d="100"/>
          <a:sy n="74" d="100"/>
        </p:scale>
        <p:origin x="6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19830-5292-47ED-A7A5-3716BEF8E9CB}" type="datetimeFigureOut">
              <a:rPr lang="fr-FR" smtClean="0"/>
              <a:t>25/04/2023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527DE-D8FE-4A25-AFFB-2B74C872FBD8}" type="slidenum">
              <a:rPr lang="fr-FR" smtClean="0"/>
              <a:t>‹N°›</a:t>
            </a:fld>
            <a:endParaRPr lang="fr-FR"/>
          </a:p>
        </p:txBody>
      </p:sp>
    </p:spTree>
    <p:extLst>
      <p:ext uri="{BB962C8B-B14F-4D97-AF65-F5344CB8AC3E}">
        <p14:creationId xmlns:p14="http://schemas.microsoft.com/office/powerpoint/2010/main" val="374963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C0527DE-D8FE-4A25-AFFB-2B74C872FBD8}" type="slidenum">
              <a:rPr lang="fr-FR" smtClean="0"/>
              <a:t>99</a:t>
            </a:fld>
            <a:endParaRPr lang="fr-FR"/>
          </a:p>
        </p:txBody>
      </p:sp>
    </p:spTree>
    <p:extLst>
      <p:ext uri="{BB962C8B-B14F-4D97-AF65-F5344CB8AC3E}">
        <p14:creationId xmlns:p14="http://schemas.microsoft.com/office/powerpoint/2010/main" val="185328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1610459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139074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356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73341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46553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365340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2499791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400141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3717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DB805C3A-D538-4F9B-A9C8-DFD9E1BE406E}" type="datetimeFigureOut">
              <a:rPr lang="fr-FR" smtClean="0"/>
              <a:t>25/04/2023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144870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DB805C3A-D538-4F9B-A9C8-DFD9E1BE406E}" type="datetimeFigureOut">
              <a:rPr lang="fr-FR" smtClean="0"/>
              <a:t>25/04/2023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1301080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DB805C3A-D538-4F9B-A9C8-DFD9E1BE406E}" type="datetimeFigureOut">
              <a:rPr lang="fr-FR" smtClean="0"/>
              <a:t>25/04/2023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19936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DB805C3A-D538-4F9B-A9C8-DFD9E1BE406E}" type="datetimeFigureOut">
              <a:rPr lang="fr-FR" smtClean="0"/>
              <a:t>25/04/2023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723206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05C3A-D538-4F9B-A9C8-DFD9E1BE406E}" type="datetimeFigureOut">
              <a:rPr lang="fr-FR" smtClean="0"/>
              <a:t>25/04/2023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86648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B805C3A-D538-4F9B-A9C8-DFD9E1BE406E}" type="datetimeFigureOut">
              <a:rPr lang="fr-FR" smtClean="0"/>
              <a:t>25/04/2023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345059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B805C3A-D538-4F9B-A9C8-DFD9E1BE406E}" type="datetimeFigureOut">
              <a:rPr lang="fr-FR" smtClean="0"/>
              <a:t>25/04/2023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9CF94AF-1457-4878-830E-75966F791E52}" type="slidenum">
              <a:rPr lang="fr-FR" smtClean="0"/>
              <a:t>‹N°›</a:t>
            </a:fld>
            <a:endParaRPr lang="fr-FR"/>
          </a:p>
        </p:txBody>
      </p:sp>
    </p:spTree>
    <p:extLst>
      <p:ext uri="{BB962C8B-B14F-4D97-AF65-F5344CB8AC3E}">
        <p14:creationId xmlns:p14="http://schemas.microsoft.com/office/powerpoint/2010/main" val="4040123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B805C3A-D538-4F9B-A9C8-DFD9E1BE406E}" type="datetimeFigureOut">
              <a:rPr lang="fr-FR" smtClean="0"/>
              <a:t>25/04/2023</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9CF94AF-1457-4878-830E-75966F791E52}" type="slidenum">
              <a:rPr lang="fr-FR" smtClean="0"/>
              <a:t>‹N°›</a:t>
            </a:fld>
            <a:endParaRPr lang="fr-FR"/>
          </a:p>
        </p:txBody>
      </p:sp>
    </p:spTree>
    <p:extLst>
      <p:ext uri="{BB962C8B-B14F-4D97-AF65-F5344CB8AC3E}">
        <p14:creationId xmlns:p14="http://schemas.microsoft.com/office/powerpoint/2010/main" val="1973849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figma.com/file/z2jJ3WpSVwK4kDMlgOyTlS/marketplace-foody-healthy?node-id=10-2&amp;t=plcYR9RDTONpGoae-0" TargetMode="External"/><Relationship Id="rId2" Type="http://schemas.openxmlformats.org/officeDocument/2006/relationships/hyperlink" Target="https://www.figma.com/file/T6XjaQVbOrGG5vAvN2jJbv/Untitled?node-id=12-3&amp;t=sisrymYMUDo4l5wQ-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292440" y="528034"/>
            <a:ext cx="5589431" cy="1754326"/>
          </a:xfrm>
          <a:prstGeom prst="rect">
            <a:avLst/>
          </a:prstGeom>
          <a:noFill/>
        </p:spPr>
        <p:txBody>
          <a:bodyPr wrap="square" rtlCol="0">
            <a:spAutoFit/>
          </a:bodyPr>
          <a:lstStyle/>
          <a:p>
            <a:pPr algn="ctr"/>
            <a:r>
              <a:rPr lang="fr-FR" sz="5400" b="1" dirty="0" smtClean="0">
                <a:solidFill>
                  <a:schemeClr val="accent1">
                    <a:lumMod val="75000"/>
                  </a:schemeClr>
                </a:solidFill>
              </a:rPr>
              <a:t>FOODY HEALTHY</a:t>
            </a:r>
          </a:p>
          <a:p>
            <a:pPr algn="ctr"/>
            <a:r>
              <a:rPr lang="fr-FR" sz="5400" b="1" dirty="0" smtClean="0">
                <a:solidFill>
                  <a:schemeClr val="accent1">
                    <a:lumMod val="75000"/>
                  </a:schemeClr>
                </a:solidFill>
              </a:rPr>
              <a:t>MARKETPLACE</a:t>
            </a:r>
            <a:endParaRPr lang="fr-FR" sz="5400" b="1" dirty="0">
              <a:solidFill>
                <a:schemeClr val="accent1">
                  <a:lumMod val="75000"/>
                </a:schemeClr>
              </a:solidFill>
            </a:endParaRPr>
          </a:p>
        </p:txBody>
      </p:sp>
      <p:sp>
        <p:nvSpPr>
          <p:cNvPr id="2" name="ZoneTexte 1"/>
          <p:cNvSpPr txBox="1"/>
          <p:nvPr/>
        </p:nvSpPr>
        <p:spPr>
          <a:xfrm>
            <a:off x="1698069" y="2414687"/>
            <a:ext cx="6778172" cy="3416320"/>
          </a:xfrm>
          <a:prstGeom prst="rect">
            <a:avLst/>
          </a:prstGeom>
          <a:noFill/>
        </p:spPr>
        <p:txBody>
          <a:bodyPr wrap="square" rtlCol="0">
            <a:spAutoFit/>
          </a:bodyPr>
          <a:lstStyle/>
          <a:p>
            <a:pPr algn="ctr"/>
            <a:r>
              <a:rPr lang="fr-FR" sz="5400" b="1" dirty="0" smtClean="0">
                <a:solidFill>
                  <a:schemeClr val="accent4">
                    <a:lumMod val="75000"/>
                  </a:schemeClr>
                </a:solidFill>
              </a:rPr>
              <a:t>Made By :</a:t>
            </a:r>
          </a:p>
          <a:p>
            <a:pPr marL="285750" indent="-285750" algn="ctr">
              <a:buFont typeface="Wingdings" panose="05000000000000000000" pitchFamily="2" charset="2"/>
              <a:buChar char="v"/>
            </a:pPr>
            <a:r>
              <a:rPr lang="fr-FR" sz="5400" b="1" dirty="0">
                <a:solidFill>
                  <a:schemeClr val="accent4">
                    <a:lumMod val="75000"/>
                  </a:schemeClr>
                </a:solidFill>
              </a:rPr>
              <a:t> </a:t>
            </a:r>
            <a:r>
              <a:rPr lang="fr-FR" sz="5400" b="1" dirty="0" err="1" smtClean="0">
                <a:solidFill>
                  <a:schemeClr val="accent4">
                    <a:lumMod val="75000"/>
                  </a:schemeClr>
                </a:solidFill>
              </a:rPr>
              <a:t>Rihab</a:t>
            </a:r>
            <a:r>
              <a:rPr lang="fr-FR" sz="5400" b="1" dirty="0" smtClean="0">
                <a:solidFill>
                  <a:schemeClr val="accent4">
                    <a:lumMod val="75000"/>
                  </a:schemeClr>
                </a:solidFill>
              </a:rPr>
              <a:t> El Arbi </a:t>
            </a:r>
          </a:p>
          <a:p>
            <a:pPr marL="285750" indent="-285750" algn="ctr">
              <a:buFont typeface="Wingdings" panose="05000000000000000000" pitchFamily="2" charset="2"/>
              <a:buChar char="v"/>
            </a:pPr>
            <a:r>
              <a:rPr lang="fr-FR" sz="5400" b="1" dirty="0" err="1" smtClean="0">
                <a:solidFill>
                  <a:schemeClr val="accent4">
                    <a:lumMod val="75000"/>
                  </a:schemeClr>
                </a:solidFill>
              </a:rPr>
              <a:t>Nour</a:t>
            </a:r>
            <a:r>
              <a:rPr lang="fr-FR" sz="5400" b="1" dirty="0" smtClean="0">
                <a:solidFill>
                  <a:schemeClr val="accent4">
                    <a:lumMod val="75000"/>
                  </a:schemeClr>
                </a:solidFill>
              </a:rPr>
              <a:t> Ben </a:t>
            </a:r>
            <a:r>
              <a:rPr lang="fr-FR" sz="5400" b="1" dirty="0" err="1" smtClean="0">
                <a:solidFill>
                  <a:schemeClr val="accent4">
                    <a:lumMod val="75000"/>
                  </a:schemeClr>
                </a:solidFill>
              </a:rPr>
              <a:t>Rhouma</a:t>
            </a:r>
            <a:r>
              <a:rPr lang="fr-FR" sz="5400" b="1" dirty="0" smtClean="0">
                <a:solidFill>
                  <a:schemeClr val="accent4">
                    <a:lumMod val="75000"/>
                  </a:schemeClr>
                </a:solidFill>
              </a:rPr>
              <a:t> </a:t>
            </a:r>
          </a:p>
          <a:p>
            <a:pPr marL="285750" indent="-285750" algn="ctr">
              <a:buFont typeface="Wingdings" panose="05000000000000000000" pitchFamily="2" charset="2"/>
              <a:buChar char="v"/>
            </a:pPr>
            <a:r>
              <a:rPr lang="fr-FR" sz="5400" b="1" dirty="0" smtClean="0">
                <a:solidFill>
                  <a:schemeClr val="accent4">
                    <a:lumMod val="75000"/>
                  </a:schemeClr>
                </a:solidFill>
              </a:rPr>
              <a:t>IOT2A</a:t>
            </a:r>
            <a:endParaRPr lang="fr-FR" sz="5400" b="1" dirty="0">
              <a:solidFill>
                <a:schemeClr val="accent4">
                  <a:lumMod val="75000"/>
                </a:schemeClr>
              </a:solidFill>
            </a:endParaRPr>
          </a:p>
        </p:txBody>
      </p:sp>
    </p:spTree>
    <p:extLst>
      <p:ext uri="{BB962C8B-B14F-4D97-AF65-F5344CB8AC3E}">
        <p14:creationId xmlns:p14="http://schemas.microsoft.com/office/powerpoint/2010/main" val="2725837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idx="1"/>
          </p:nvPr>
        </p:nvSpPr>
        <p:spPr>
          <a:xfrm>
            <a:off x="822476" y="1536475"/>
            <a:ext cx="8596668" cy="3880773"/>
          </a:xfrm>
        </p:spPr>
        <p:txBody>
          <a:bodyPr>
            <a:normAutofit/>
          </a:bodyPr>
          <a:lstStyle/>
          <a:p>
            <a:pPr marL="0" indent="0" algn="ctr">
              <a:buNone/>
            </a:pPr>
            <a:r>
              <a:rPr lang="fr-FR" sz="6600" b="1" dirty="0">
                <a:solidFill>
                  <a:schemeClr val="accent1">
                    <a:lumMod val="75000"/>
                  </a:schemeClr>
                </a:solidFill>
              </a:rPr>
              <a:t>UML Design </a:t>
            </a:r>
            <a:r>
              <a:rPr lang="fr-FR" sz="6600" b="1" dirty="0" smtClean="0">
                <a:solidFill>
                  <a:schemeClr val="accent1">
                    <a:lumMod val="75000"/>
                  </a:schemeClr>
                </a:solidFill>
              </a:rPr>
              <a:t>:</a:t>
            </a:r>
          </a:p>
          <a:p>
            <a:pPr marL="0" indent="0" algn="ctr">
              <a:buNone/>
            </a:pPr>
            <a:endParaRPr lang="fr-FR" sz="6600" b="1" dirty="0" smtClean="0">
              <a:solidFill>
                <a:schemeClr val="accent1">
                  <a:lumMod val="75000"/>
                </a:schemeClr>
              </a:solidFill>
            </a:endParaRPr>
          </a:p>
          <a:p>
            <a:pPr marL="0" indent="0" algn="ctr">
              <a:buNone/>
            </a:pPr>
            <a:r>
              <a:rPr lang="fr-FR" sz="6600" b="1" dirty="0" smtClean="0">
                <a:solidFill>
                  <a:schemeClr val="accent1">
                    <a:lumMod val="75000"/>
                  </a:schemeClr>
                </a:solidFill>
              </a:rPr>
              <a:t>Use Case </a:t>
            </a:r>
            <a:r>
              <a:rPr lang="fr-FR" sz="6600" b="1" dirty="0" err="1" smtClean="0">
                <a:solidFill>
                  <a:schemeClr val="accent1">
                    <a:lumMod val="75000"/>
                  </a:schemeClr>
                </a:solidFill>
              </a:rPr>
              <a:t>Diagram</a:t>
            </a:r>
            <a:endParaRPr lang="fr-FR" sz="6600" dirty="0">
              <a:solidFill>
                <a:schemeClr val="accent1">
                  <a:lumMod val="75000"/>
                </a:schemeClr>
              </a:solidFill>
            </a:endParaRPr>
          </a:p>
        </p:txBody>
      </p:sp>
    </p:spTree>
    <p:extLst>
      <p:ext uri="{BB962C8B-B14F-4D97-AF65-F5344CB8AC3E}">
        <p14:creationId xmlns:p14="http://schemas.microsoft.com/office/powerpoint/2010/main" val="35237311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714171"/>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4171"/>
            <a:ext cx="12192000" cy="2714172"/>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28343"/>
            <a:ext cx="12192000" cy="1429658"/>
          </a:xfrm>
          <a:prstGeom prst="rect">
            <a:avLst/>
          </a:prstGeom>
        </p:spPr>
      </p:pic>
    </p:spTree>
    <p:extLst>
      <p:ext uri="{BB962C8B-B14F-4D97-AF65-F5344CB8AC3E}">
        <p14:creationId xmlns:p14="http://schemas.microsoft.com/office/powerpoint/2010/main" val="2259536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7471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3517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1104379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4441370"/>
          </a:xfrm>
          <a:prstGeom prst="rect">
            <a:avLst/>
          </a:prstGeom>
        </p:spPr>
      </p:pic>
      <p:pic>
        <p:nvPicPr>
          <p:cNvPr id="5" name="Image 4"/>
          <p:cNvPicPr>
            <a:picLocks noChangeAspect="1"/>
          </p:cNvPicPr>
          <p:nvPr/>
        </p:nvPicPr>
        <p:blipFill>
          <a:blip r:embed="rId3"/>
          <a:stretch>
            <a:fillRect/>
          </a:stretch>
        </p:blipFill>
        <p:spPr>
          <a:xfrm>
            <a:off x="0" y="4441371"/>
            <a:ext cx="12235543" cy="2596923"/>
          </a:xfrm>
          <a:prstGeom prst="rect">
            <a:avLst/>
          </a:prstGeom>
        </p:spPr>
      </p:pic>
    </p:spTree>
    <p:extLst>
      <p:ext uri="{BB962C8B-B14F-4D97-AF65-F5344CB8AC3E}">
        <p14:creationId xmlns:p14="http://schemas.microsoft.com/office/powerpoint/2010/main" val="4059225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002971"/>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2971"/>
            <a:ext cx="12192000" cy="207554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78514"/>
            <a:ext cx="12192000" cy="1698172"/>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27460"/>
            <a:ext cx="12192000" cy="1230539"/>
          </a:xfrm>
          <a:prstGeom prst="rect">
            <a:avLst/>
          </a:prstGeom>
        </p:spPr>
      </p:pic>
    </p:spTree>
    <p:extLst>
      <p:ext uri="{BB962C8B-B14F-4D97-AF65-F5344CB8AC3E}">
        <p14:creationId xmlns:p14="http://schemas.microsoft.com/office/powerpoint/2010/main" val="110512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872343"/>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2343"/>
            <a:ext cx="12192000" cy="188685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59200"/>
            <a:ext cx="12192000" cy="139337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5152571"/>
            <a:ext cx="12192000" cy="1705429"/>
          </a:xfrm>
          <a:prstGeom prst="rect">
            <a:avLst/>
          </a:prstGeom>
        </p:spPr>
      </p:pic>
    </p:spTree>
    <p:extLst>
      <p:ext uri="{BB962C8B-B14F-4D97-AF65-F5344CB8AC3E}">
        <p14:creationId xmlns:p14="http://schemas.microsoft.com/office/powerpoint/2010/main" val="2482741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5288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8897"/>
            <a:ext cx="12192000" cy="1329104"/>
          </a:xfrm>
          <a:prstGeom prst="rect">
            <a:avLst/>
          </a:prstGeom>
        </p:spPr>
      </p:pic>
    </p:spTree>
    <p:extLst>
      <p:ext uri="{BB962C8B-B14F-4D97-AF65-F5344CB8AC3E}">
        <p14:creationId xmlns:p14="http://schemas.microsoft.com/office/powerpoint/2010/main" val="36414721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19001" y="2881806"/>
            <a:ext cx="8596668" cy="3880773"/>
          </a:xfrm>
        </p:spPr>
        <p:txBody>
          <a:bodyPr>
            <a:normAutofit/>
          </a:bodyPr>
          <a:lstStyle/>
          <a:p>
            <a:pPr marL="0" indent="0" algn="ctr">
              <a:buNone/>
            </a:pPr>
            <a:r>
              <a:rPr lang="fr-FR" sz="4400" b="1" dirty="0" err="1" smtClean="0">
                <a:solidFill>
                  <a:schemeClr val="accent4">
                    <a:lumMod val="75000"/>
                  </a:schemeClr>
                </a:solidFill>
              </a:rPr>
              <a:t>Thank</a:t>
            </a:r>
            <a:r>
              <a:rPr lang="fr-FR" sz="4400" b="1" dirty="0" smtClean="0">
                <a:solidFill>
                  <a:schemeClr val="accent4">
                    <a:lumMod val="75000"/>
                  </a:schemeClr>
                </a:solidFill>
              </a:rPr>
              <a:t> You For </a:t>
            </a:r>
            <a:r>
              <a:rPr lang="fr-FR" sz="4400" b="1" dirty="0" err="1" smtClean="0">
                <a:solidFill>
                  <a:schemeClr val="accent4">
                    <a:lumMod val="75000"/>
                  </a:schemeClr>
                </a:solidFill>
              </a:rPr>
              <a:t>Your</a:t>
            </a:r>
            <a:r>
              <a:rPr lang="fr-FR" sz="4400" b="1" dirty="0" smtClean="0">
                <a:solidFill>
                  <a:schemeClr val="accent4">
                    <a:lumMod val="75000"/>
                  </a:schemeClr>
                </a:solidFill>
              </a:rPr>
              <a:t> Attention !</a:t>
            </a:r>
            <a:endParaRPr lang="fr-FR" sz="4400" b="1" dirty="0">
              <a:solidFill>
                <a:schemeClr val="accent4">
                  <a:lumMod val="75000"/>
                </a:schemeClr>
              </a:solidFill>
            </a:endParaRPr>
          </a:p>
        </p:txBody>
      </p:sp>
    </p:spTree>
    <p:extLst>
      <p:ext uri="{BB962C8B-B14F-4D97-AF65-F5344CB8AC3E}">
        <p14:creationId xmlns:p14="http://schemas.microsoft.com/office/powerpoint/2010/main" val="3611390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70" y="1"/>
            <a:ext cx="8345510" cy="2833351"/>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48" y="2833352"/>
            <a:ext cx="8522931" cy="3741619"/>
          </a:xfrm>
          <a:prstGeom prst="rect">
            <a:avLst/>
          </a:prstGeom>
        </p:spPr>
      </p:pic>
    </p:spTree>
    <p:extLst>
      <p:ext uri="{BB962C8B-B14F-4D97-AF65-F5344CB8AC3E}">
        <p14:creationId xmlns:p14="http://schemas.microsoft.com/office/powerpoint/2010/main" val="260263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marL="0" indent="0" algn="ctr">
              <a:buNone/>
            </a:pPr>
            <a:r>
              <a:rPr lang="fr-FR" sz="7200" dirty="0" err="1" smtClean="0">
                <a:solidFill>
                  <a:schemeClr val="accent1">
                    <a:lumMod val="75000"/>
                  </a:schemeClr>
                </a:solidFill>
              </a:rPr>
              <a:t>Sequence</a:t>
            </a:r>
            <a:r>
              <a:rPr lang="fr-FR" sz="7200" dirty="0" smtClean="0">
                <a:solidFill>
                  <a:schemeClr val="accent1">
                    <a:lumMod val="75000"/>
                  </a:schemeClr>
                </a:solidFill>
              </a:rPr>
              <a:t> </a:t>
            </a:r>
            <a:r>
              <a:rPr lang="fr-FR" sz="7200" dirty="0" err="1" smtClean="0">
                <a:solidFill>
                  <a:schemeClr val="accent1">
                    <a:lumMod val="75000"/>
                  </a:schemeClr>
                </a:solidFill>
              </a:rPr>
              <a:t>Diagram</a:t>
            </a:r>
            <a:r>
              <a:rPr lang="fr-FR" sz="7200" dirty="0" smtClean="0">
                <a:solidFill>
                  <a:schemeClr val="accent1">
                    <a:lumMod val="75000"/>
                  </a:schemeClr>
                </a:solidFill>
              </a:rPr>
              <a:t> :</a:t>
            </a:r>
            <a:endParaRPr lang="fr-FR" sz="7200" dirty="0">
              <a:solidFill>
                <a:schemeClr val="accent1">
                  <a:lumMod val="75000"/>
                </a:schemeClr>
              </a:solidFill>
            </a:endParaRPr>
          </a:p>
        </p:txBody>
      </p:sp>
    </p:spTree>
    <p:extLst>
      <p:ext uri="{BB962C8B-B14F-4D97-AF65-F5344CB8AC3E}">
        <p14:creationId xmlns:p14="http://schemas.microsoft.com/office/powerpoint/2010/main" val="191232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3" y="175113"/>
            <a:ext cx="7939315" cy="6211171"/>
          </a:xfrm>
          <a:prstGeom prst="rect">
            <a:avLst/>
          </a:prstGeom>
        </p:spPr>
      </p:pic>
    </p:spTree>
    <p:extLst>
      <p:ext uri="{BB962C8B-B14F-4D97-AF65-F5344CB8AC3E}">
        <p14:creationId xmlns:p14="http://schemas.microsoft.com/office/powerpoint/2010/main" val="36373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14" y="0"/>
            <a:ext cx="8824686" cy="416560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7" y="4085838"/>
            <a:ext cx="7808685" cy="2772162"/>
          </a:xfrm>
          <a:prstGeom prst="rect">
            <a:avLst/>
          </a:prstGeom>
        </p:spPr>
      </p:pic>
    </p:spTree>
    <p:extLst>
      <p:ext uri="{BB962C8B-B14F-4D97-AF65-F5344CB8AC3E}">
        <p14:creationId xmlns:p14="http://schemas.microsoft.com/office/powerpoint/2010/main" val="42854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87" y="1"/>
            <a:ext cx="8781142" cy="375920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57" y="3904344"/>
            <a:ext cx="8098972" cy="1619476"/>
          </a:xfrm>
          <a:prstGeom prst="rect">
            <a:avLst/>
          </a:prstGeom>
        </p:spPr>
      </p:pic>
    </p:spTree>
    <p:extLst>
      <p:ext uri="{BB962C8B-B14F-4D97-AF65-F5344CB8AC3E}">
        <p14:creationId xmlns:p14="http://schemas.microsoft.com/office/powerpoint/2010/main" val="2646750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 y="-101599"/>
            <a:ext cx="8389257" cy="274320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7" y="2641602"/>
            <a:ext cx="7387770" cy="206586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59" y="4707468"/>
            <a:ext cx="8926207" cy="1669527"/>
          </a:xfrm>
          <a:prstGeom prst="rect">
            <a:avLst/>
          </a:prstGeom>
        </p:spPr>
      </p:pic>
    </p:spTree>
    <p:extLst>
      <p:ext uri="{BB962C8B-B14F-4D97-AF65-F5344CB8AC3E}">
        <p14:creationId xmlns:p14="http://schemas.microsoft.com/office/powerpoint/2010/main" val="1120873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3" y="208747"/>
            <a:ext cx="8449734" cy="5853386"/>
          </a:xfrm>
          <a:prstGeom prst="rect">
            <a:avLst/>
          </a:prstGeom>
        </p:spPr>
      </p:pic>
    </p:spTree>
    <p:extLst>
      <p:ext uri="{BB962C8B-B14F-4D97-AF65-F5344CB8AC3E}">
        <p14:creationId xmlns:p14="http://schemas.microsoft.com/office/powerpoint/2010/main" val="2712352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7066" cy="3137234"/>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 y="3137234"/>
            <a:ext cx="8957734" cy="3442860"/>
          </a:xfrm>
          <a:prstGeom prst="rect">
            <a:avLst/>
          </a:prstGeom>
        </p:spPr>
      </p:pic>
    </p:spTree>
    <p:extLst>
      <p:ext uri="{BB962C8B-B14F-4D97-AF65-F5344CB8AC3E}">
        <p14:creationId xmlns:p14="http://schemas.microsoft.com/office/powerpoint/2010/main" val="403876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36" y="0"/>
            <a:ext cx="8588188" cy="3890682"/>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6" y="4034116"/>
            <a:ext cx="8283388" cy="1400370"/>
          </a:xfrm>
          <a:prstGeom prst="rect">
            <a:avLst/>
          </a:prstGeom>
        </p:spPr>
      </p:pic>
    </p:spTree>
    <p:extLst>
      <p:ext uri="{BB962C8B-B14F-4D97-AF65-F5344CB8AC3E}">
        <p14:creationId xmlns:p14="http://schemas.microsoft.com/office/powerpoint/2010/main" val="28207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69185" y="0"/>
            <a:ext cx="7766936" cy="1024300"/>
          </a:xfrm>
        </p:spPr>
        <p:txBody>
          <a:bodyPr/>
          <a:lstStyle/>
          <a:p>
            <a:pPr algn="ctr"/>
            <a:r>
              <a:rPr lang="fr-FR" b="1" dirty="0"/>
              <a:t>Problem :</a:t>
            </a:r>
          </a:p>
        </p:txBody>
      </p:sp>
      <p:sp>
        <p:nvSpPr>
          <p:cNvPr id="3" name="Sous-titre 2"/>
          <p:cNvSpPr>
            <a:spLocks noGrp="1"/>
          </p:cNvSpPr>
          <p:nvPr>
            <p:ph type="subTitle" idx="1"/>
          </p:nvPr>
        </p:nvSpPr>
        <p:spPr>
          <a:xfrm>
            <a:off x="1507067" y="1429555"/>
            <a:ext cx="7766936" cy="3718177"/>
          </a:xfrm>
        </p:spPr>
        <p:txBody>
          <a:bodyPr>
            <a:noAutofit/>
          </a:bodyPr>
          <a:lstStyle/>
          <a:p>
            <a:pPr algn="l"/>
            <a:r>
              <a:rPr lang="en-US" sz="3200" dirty="0">
                <a:solidFill>
                  <a:schemeClr val="tx1">
                    <a:lumMod val="85000"/>
                    <a:lumOff val="15000"/>
                  </a:schemeClr>
                </a:solidFill>
              </a:rPr>
              <a:t>The healthy trend, which means "healthy eating", is gaining more and more ground in the world over the years. More than a simple phenomenon, eating healthy has become for some people a real way of life. On the marketplace side, this trend is also attracting many establishments which now offer a “healthy” menu, made up of local and organic products.</a:t>
            </a:r>
            <a:endParaRPr lang="fr-FR" sz="3200" dirty="0">
              <a:solidFill>
                <a:schemeClr val="tx1">
                  <a:lumMod val="85000"/>
                  <a:lumOff val="15000"/>
                </a:schemeClr>
              </a:solidFill>
            </a:endParaRPr>
          </a:p>
        </p:txBody>
      </p:sp>
    </p:spTree>
    <p:extLst>
      <p:ext uri="{BB962C8B-B14F-4D97-AF65-F5344CB8AC3E}">
        <p14:creationId xmlns:p14="http://schemas.microsoft.com/office/powerpoint/2010/main" val="164717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5000" y="1387956"/>
            <a:ext cx="9481801" cy="1320800"/>
          </a:xfrm>
        </p:spPr>
        <p:txBody>
          <a:bodyPr>
            <a:normAutofit fontScale="90000"/>
          </a:bodyPr>
          <a:lstStyle/>
          <a:p>
            <a:pPr algn="ctr"/>
            <a:r>
              <a:rPr lang="fr-FR" sz="10700" dirty="0" smtClean="0">
                <a:solidFill>
                  <a:schemeClr val="accent1">
                    <a:lumMod val="75000"/>
                  </a:schemeClr>
                </a:solidFill>
              </a:rPr>
              <a:t>UX/UI Design: FIGMA</a:t>
            </a:r>
            <a:r>
              <a:rPr lang="fr-FR" sz="9600" dirty="0" smtClean="0">
                <a:solidFill>
                  <a:schemeClr val="accent1">
                    <a:lumMod val="75000"/>
                  </a:schemeClr>
                </a:solidFill>
              </a:rPr>
              <a:t> :</a:t>
            </a:r>
            <a:r>
              <a:rPr lang="fr-FR" dirty="0"/>
              <a:t/>
            </a:r>
            <a:br>
              <a:rPr lang="fr-FR" dirty="0"/>
            </a:br>
            <a:endParaRPr lang="fr-FR" dirty="0"/>
          </a:p>
        </p:txBody>
      </p:sp>
    </p:spTree>
    <p:extLst>
      <p:ext uri="{BB962C8B-B14F-4D97-AF65-F5344CB8AC3E}">
        <p14:creationId xmlns:p14="http://schemas.microsoft.com/office/powerpoint/2010/main" val="142723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45514" y="1297705"/>
            <a:ext cx="9033336" cy="6281512"/>
          </a:xfrm>
        </p:spPr>
        <p:txBody>
          <a:bodyPr>
            <a:normAutofit/>
          </a:bodyPr>
          <a:lstStyle/>
          <a:p>
            <a:r>
              <a:rPr lang="fr-FR" sz="3200" dirty="0" smtClean="0"/>
              <a:t>You </a:t>
            </a:r>
            <a:r>
              <a:rPr lang="fr-FR" sz="3200" dirty="0" err="1" smtClean="0"/>
              <a:t>can</a:t>
            </a:r>
            <a:r>
              <a:rPr lang="fr-FR" sz="3200" dirty="0" smtClean="0"/>
              <a:t> </a:t>
            </a:r>
            <a:r>
              <a:rPr lang="fr-FR" sz="3200" dirty="0" err="1" smtClean="0"/>
              <a:t>visit</a:t>
            </a:r>
            <a:r>
              <a:rPr lang="fr-FR" sz="3200" dirty="0" smtClean="0"/>
              <a:t> the links </a:t>
            </a:r>
            <a:r>
              <a:rPr lang="fr-FR" sz="3200" dirty="0" err="1" smtClean="0"/>
              <a:t>below</a:t>
            </a:r>
            <a:r>
              <a:rPr lang="fr-FR" sz="3200" dirty="0" smtClean="0"/>
              <a:t> about </a:t>
            </a:r>
            <a:r>
              <a:rPr lang="fr-FR" sz="3200" dirty="0" err="1" smtClean="0"/>
              <a:t>Figma</a:t>
            </a:r>
            <a:r>
              <a:rPr lang="fr-FR" sz="3200" dirty="0" smtClean="0"/>
              <a:t> :</a:t>
            </a:r>
          </a:p>
          <a:p>
            <a:pPr marL="0" indent="0">
              <a:buNone/>
            </a:pPr>
            <a:r>
              <a:rPr lang="fr-FR" dirty="0">
                <a:hlinkClick r:id="rId2"/>
              </a:rPr>
              <a:t>https://</a:t>
            </a:r>
            <a:r>
              <a:rPr lang="fr-FR" dirty="0" smtClean="0">
                <a:hlinkClick r:id="rId2"/>
              </a:rPr>
              <a:t>www.figma.com/file/T6XjaQVbOrGG5vAvN2jJbv/Untitled?node-id=12-3&amp;t=sisrymYMUDo4l5wQ-0</a:t>
            </a:r>
            <a:endParaRPr lang="fr-FR" dirty="0" smtClean="0"/>
          </a:p>
          <a:p>
            <a:pPr marL="0" indent="0">
              <a:buNone/>
            </a:pPr>
            <a:r>
              <a:rPr lang="fr-FR" sz="2400" dirty="0" smtClean="0"/>
              <a:t>And </a:t>
            </a:r>
            <a:r>
              <a:rPr lang="fr-FR" sz="2400" dirty="0" err="1" smtClean="0"/>
              <a:t>also</a:t>
            </a:r>
            <a:r>
              <a:rPr lang="fr-FR" sz="2400" dirty="0" smtClean="0"/>
              <a:t> the second </a:t>
            </a:r>
            <a:r>
              <a:rPr lang="fr-FR" sz="2400" dirty="0" err="1" smtClean="0"/>
              <a:t>link</a:t>
            </a:r>
            <a:r>
              <a:rPr lang="fr-FR" sz="2400" dirty="0" smtClean="0"/>
              <a:t>:</a:t>
            </a:r>
          </a:p>
          <a:p>
            <a:pPr marL="0" indent="0">
              <a:buNone/>
            </a:pPr>
            <a:r>
              <a:rPr lang="fr-FR" dirty="0">
                <a:hlinkClick r:id="rId3"/>
              </a:rPr>
              <a:t>https://</a:t>
            </a:r>
            <a:r>
              <a:rPr lang="fr-FR" dirty="0" smtClean="0">
                <a:hlinkClick r:id="rId3"/>
              </a:rPr>
              <a:t>www.figma.com/file/z2jJ3WpSVwK4kDMlgOyTlS/marketplace-foody-healthy?node-id=10-2&amp;t=plcYR9RDTONpGoae-0</a:t>
            </a:r>
            <a:endParaRPr lang="fr-FR" dirty="0" smtClean="0"/>
          </a:p>
          <a:p>
            <a:pPr marL="0" indent="0">
              <a:buNone/>
            </a:pPr>
            <a:endParaRPr lang="fr-FR" dirty="0" smtClean="0"/>
          </a:p>
          <a:p>
            <a:pPr marL="0" indent="0">
              <a:buNone/>
            </a:pPr>
            <a:r>
              <a:rPr lang="fr-FR" sz="3600" dirty="0" smtClean="0"/>
              <a:t>Or </a:t>
            </a:r>
            <a:r>
              <a:rPr lang="fr-FR" sz="3600" dirty="0" err="1" smtClean="0"/>
              <a:t>simply</a:t>
            </a:r>
            <a:r>
              <a:rPr lang="fr-FR" sz="3600" dirty="0" smtClean="0"/>
              <a:t> the </a:t>
            </a:r>
            <a:r>
              <a:rPr lang="fr-FR" sz="3600" dirty="0" err="1" smtClean="0"/>
              <a:t>figma’s</a:t>
            </a:r>
            <a:r>
              <a:rPr lang="fr-FR" sz="3600" dirty="0" smtClean="0"/>
              <a:t> </a:t>
            </a:r>
            <a:r>
              <a:rPr lang="fr-FR" sz="3600" dirty="0" err="1" smtClean="0"/>
              <a:t>screenshoots</a:t>
            </a:r>
            <a:r>
              <a:rPr lang="fr-FR" sz="3600" dirty="0" smtClean="0"/>
              <a:t> </a:t>
            </a:r>
            <a:r>
              <a:rPr lang="fr-FR" sz="3600" dirty="0" err="1" smtClean="0"/>
              <a:t>below</a:t>
            </a:r>
            <a:r>
              <a:rPr lang="fr-FR" sz="3600" dirty="0" smtClean="0"/>
              <a:t> </a:t>
            </a:r>
            <a:endParaRPr lang="fr-FR" sz="3600" dirty="0"/>
          </a:p>
          <a:p>
            <a:pPr marL="0" indent="0">
              <a:buNone/>
            </a:pPr>
            <a:endParaRPr lang="fr-FR" dirty="0" smtClean="0"/>
          </a:p>
          <a:p>
            <a:pPr marL="0" indent="0">
              <a:buNone/>
            </a:pPr>
            <a:endParaRPr lang="fr-FR" dirty="0" smtClean="0"/>
          </a:p>
          <a:p>
            <a:pPr marL="0" indent="0">
              <a:buNone/>
            </a:pPr>
            <a:r>
              <a:rPr lang="fr-FR" dirty="0"/>
              <a:t> </a:t>
            </a:r>
            <a:r>
              <a:rPr lang="fr-FR" dirty="0" smtClean="0"/>
              <a:t> </a:t>
            </a:r>
          </a:p>
          <a:p>
            <a:pPr marL="0" indent="0">
              <a:buNone/>
            </a:pPr>
            <a:endParaRPr lang="fr-FR" dirty="0"/>
          </a:p>
        </p:txBody>
      </p:sp>
    </p:spTree>
    <p:extLst>
      <p:ext uri="{BB962C8B-B14F-4D97-AF65-F5344CB8AC3E}">
        <p14:creationId xmlns:p14="http://schemas.microsoft.com/office/powerpoint/2010/main" val="87229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024" y="245660"/>
            <a:ext cx="8761863" cy="6496335"/>
          </a:xfrm>
        </p:spPr>
      </p:pic>
    </p:spTree>
    <p:extLst>
      <p:ext uri="{BB962C8B-B14F-4D97-AF65-F5344CB8AC3E}">
        <p14:creationId xmlns:p14="http://schemas.microsoft.com/office/powerpoint/2010/main" val="162192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12" y="0"/>
            <a:ext cx="8611736" cy="6707874"/>
          </a:xfrm>
        </p:spPr>
      </p:pic>
    </p:spTree>
    <p:extLst>
      <p:ext uri="{BB962C8B-B14F-4D97-AF65-F5344CB8AC3E}">
        <p14:creationId xmlns:p14="http://schemas.microsoft.com/office/powerpoint/2010/main" val="116647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798" y="218364"/>
            <a:ext cx="8229600" cy="6639636"/>
          </a:xfrm>
        </p:spPr>
      </p:pic>
    </p:spTree>
    <p:extLst>
      <p:ext uri="{BB962C8B-B14F-4D97-AF65-F5344CB8AC3E}">
        <p14:creationId xmlns:p14="http://schemas.microsoft.com/office/powerpoint/2010/main" val="1190873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672" y="136478"/>
            <a:ext cx="8598089" cy="6721522"/>
          </a:xfrm>
        </p:spPr>
      </p:pic>
    </p:spTree>
    <p:extLst>
      <p:ext uri="{BB962C8B-B14F-4D97-AF65-F5344CB8AC3E}">
        <p14:creationId xmlns:p14="http://schemas.microsoft.com/office/powerpoint/2010/main" val="3429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024" y="204716"/>
            <a:ext cx="8625385" cy="6523630"/>
          </a:xfrm>
        </p:spPr>
      </p:pic>
    </p:spTree>
    <p:extLst>
      <p:ext uri="{BB962C8B-B14F-4D97-AF65-F5344CB8AC3E}">
        <p14:creationId xmlns:p14="http://schemas.microsoft.com/office/powerpoint/2010/main" val="233298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540" y="341194"/>
            <a:ext cx="6646458" cy="6387151"/>
          </a:xfrm>
        </p:spPr>
      </p:pic>
    </p:spTree>
    <p:extLst>
      <p:ext uri="{BB962C8B-B14F-4D97-AF65-F5344CB8AC3E}">
        <p14:creationId xmlns:p14="http://schemas.microsoft.com/office/powerpoint/2010/main" val="2414278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899" y="150126"/>
            <a:ext cx="8980225" cy="6707874"/>
          </a:xfrm>
        </p:spPr>
      </p:pic>
    </p:spTree>
    <p:extLst>
      <p:ext uri="{BB962C8B-B14F-4D97-AF65-F5344CB8AC3E}">
        <p14:creationId xmlns:p14="http://schemas.microsoft.com/office/powerpoint/2010/main" val="424661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024" y="0"/>
            <a:ext cx="8802806" cy="6858000"/>
          </a:xfrm>
        </p:spPr>
      </p:pic>
    </p:spTree>
    <p:extLst>
      <p:ext uri="{BB962C8B-B14F-4D97-AF65-F5344CB8AC3E}">
        <p14:creationId xmlns:p14="http://schemas.microsoft.com/office/powerpoint/2010/main" val="140590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5400" b="1" dirty="0" smtClean="0"/>
              <a:t>Solution :</a:t>
            </a:r>
            <a:endParaRPr lang="fr-FR" sz="5400" b="1" dirty="0"/>
          </a:p>
        </p:txBody>
      </p:sp>
      <p:sp>
        <p:nvSpPr>
          <p:cNvPr id="3" name="Espace réservé du contenu 2"/>
          <p:cNvSpPr>
            <a:spLocks noGrp="1"/>
          </p:cNvSpPr>
          <p:nvPr>
            <p:ph idx="1"/>
          </p:nvPr>
        </p:nvSpPr>
        <p:spPr>
          <a:xfrm>
            <a:off x="587182" y="1555282"/>
            <a:ext cx="8596668" cy="3880773"/>
          </a:xfrm>
        </p:spPr>
        <p:txBody>
          <a:bodyPr>
            <a:noAutofit/>
          </a:bodyPr>
          <a:lstStyle/>
          <a:p>
            <a:r>
              <a:rPr lang="en-US" sz="2000" dirty="0"/>
              <a:t>our solution is to create a marketplace that offers the opportunity to eat a healthy food in addition There is nothing like ordering a home delivery service, eating in the comfort of your own home is sometimes relaxing and even more if you don't have to cook yourself</a:t>
            </a:r>
            <a:r>
              <a:rPr lang="en-US" sz="2000" dirty="0" smtClean="0"/>
              <a:t>.</a:t>
            </a:r>
          </a:p>
          <a:p>
            <a:r>
              <a:rPr lang="en-US" sz="2000" dirty="0"/>
              <a:t>our specialty is to prepare healthy meals, our dishes taste good and are offered at advantageous prices for our customers, and we have a home delivery service</a:t>
            </a:r>
            <a:r>
              <a:rPr lang="en-US" sz="2000" dirty="0" smtClean="0"/>
              <a:t>. Our </a:t>
            </a:r>
            <a:r>
              <a:rPr lang="en-US" sz="2000" dirty="0"/>
              <a:t>menu of ready meals is so varied that you can eat to your liking, hassle-free and economically</a:t>
            </a:r>
            <a:r>
              <a:rPr lang="en-US" sz="2000" dirty="0" smtClean="0"/>
              <a:t>.</a:t>
            </a:r>
          </a:p>
          <a:p>
            <a:r>
              <a:rPr lang="en-US" sz="2000" dirty="0"/>
              <a:t>we realize that each person has their own nutritional needs, which is why we take care to provide you with complete and delicious options</a:t>
            </a:r>
            <a:r>
              <a:rPr lang="en-US" sz="2000" dirty="0" smtClean="0"/>
              <a:t>. Order </a:t>
            </a:r>
            <a:r>
              <a:rPr lang="en-US" sz="2000" dirty="0"/>
              <a:t>your meals with us and enjoy our healthy food recipes and our 100% homemade gourmet </a:t>
            </a:r>
            <a:r>
              <a:rPr lang="en-US" sz="2000" dirty="0" smtClean="0"/>
              <a:t>flavors.</a:t>
            </a:r>
            <a:endParaRPr lang="en-US" sz="2000" dirty="0" smtClean="0"/>
          </a:p>
          <a:p>
            <a:r>
              <a:rPr lang="en-US" sz="2000" dirty="0"/>
              <a:t>you have the opportunity to be a vendor and buy your </a:t>
            </a:r>
            <a:r>
              <a:rPr lang="en-US" sz="2000" dirty="0" smtClean="0"/>
              <a:t>meals.</a:t>
            </a:r>
            <a:endParaRPr lang="fr-FR" sz="2000" dirty="0"/>
          </a:p>
        </p:txBody>
      </p:sp>
    </p:spTree>
    <p:extLst>
      <p:ext uri="{BB962C8B-B14F-4D97-AF65-F5344CB8AC3E}">
        <p14:creationId xmlns:p14="http://schemas.microsoft.com/office/powerpoint/2010/main" val="4245405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081" y="0"/>
            <a:ext cx="9157647" cy="6858000"/>
          </a:xfrm>
        </p:spPr>
      </p:pic>
    </p:spTree>
    <p:extLst>
      <p:ext uri="{BB962C8B-B14F-4D97-AF65-F5344CB8AC3E}">
        <p14:creationId xmlns:p14="http://schemas.microsoft.com/office/powerpoint/2010/main" val="11800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968" y="0"/>
            <a:ext cx="8898340" cy="6858000"/>
          </a:xfrm>
        </p:spPr>
      </p:pic>
    </p:spTree>
    <p:extLst>
      <p:ext uri="{BB962C8B-B14F-4D97-AF65-F5344CB8AC3E}">
        <p14:creationId xmlns:p14="http://schemas.microsoft.com/office/powerpoint/2010/main" val="3227604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751" y="0"/>
            <a:ext cx="8772524" cy="6858000"/>
          </a:xfrm>
        </p:spPr>
      </p:pic>
    </p:spTree>
    <p:extLst>
      <p:ext uri="{BB962C8B-B14F-4D97-AF65-F5344CB8AC3E}">
        <p14:creationId xmlns:p14="http://schemas.microsoft.com/office/powerpoint/2010/main" val="1404949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051" y="0"/>
            <a:ext cx="8886824" cy="6858000"/>
          </a:xfrm>
        </p:spPr>
      </p:pic>
    </p:spTree>
    <p:extLst>
      <p:ext uri="{BB962C8B-B14F-4D97-AF65-F5344CB8AC3E}">
        <p14:creationId xmlns:p14="http://schemas.microsoft.com/office/powerpoint/2010/main" val="4069407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913" y="0"/>
            <a:ext cx="8801099" cy="6858000"/>
          </a:xfrm>
        </p:spPr>
      </p:pic>
    </p:spTree>
    <p:extLst>
      <p:ext uri="{BB962C8B-B14F-4D97-AF65-F5344CB8AC3E}">
        <p14:creationId xmlns:p14="http://schemas.microsoft.com/office/powerpoint/2010/main" val="338718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39" y="0"/>
            <a:ext cx="8886824" cy="6858000"/>
          </a:xfrm>
        </p:spPr>
      </p:pic>
    </p:spTree>
    <p:extLst>
      <p:ext uri="{BB962C8B-B14F-4D97-AF65-F5344CB8AC3E}">
        <p14:creationId xmlns:p14="http://schemas.microsoft.com/office/powerpoint/2010/main" val="3228521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 y="0"/>
            <a:ext cx="8772525" cy="6858000"/>
          </a:xfrm>
        </p:spPr>
      </p:pic>
    </p:spTree>
    <p:extLst>
      <p:ext uri="{BB962C8B-B14F-4D97-AF65-F5344CB8AC3E}">
        <p14:creationId xmlns:p14="http://schemas.microsoft.com/office/powerpoint/2010/main" val="573919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050" y="0"/>
            <a:ext cx="8529637" cy="6858000"/>
          </a:xfrm>
        </p:spPr>
      </p:pic>
    </p:spTree>
    <p:extLst>
      <p:ext uri="{BB962C8B-B14F-4D97-AF65-F5344CB8AC3E}">
        <p14:creationId xmlns:p14="http://schemas.microsoft.com/office/powerpoint/2010/main" val="1192957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6" y="0"/>
            <a:ext cx="8915400" cy="6858000"/>
          </a:xfrm>
        </p:spPr>
      </p:pic>
    </p:spTree>
    <p:extLst>
      <p:ext uri="{BB962C8B-B14F-4D97-AF65-F5344CB8AC3E}">
        <p14:creationId xmlns:p14="http://schemas.microsoft.com/office/powerpoint/2010/main" val="2992899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638" y="714375"/>
            <a:ext cx="8443913" cy="5756275"/>
          </a:xfrm>
        </p:spPr>
      </p:pic>
    </p:spTree>
    <p:extLst>
      <p:ext uri="{BB962C8B-B14F-4D97-AF65-F5344CB8AC3E}">
        <p14:creationId xmlns:p14="http://schemas.microsoft.com/office/powerpoint/2010/main" val="353965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4932" y="741459"/>
            <a:ext cx="8596668" cy="1320800"/>
          </a:xfrm>
        </p:spPr>
        <p:txBody>
          <a:bodyPr>
            <a:normAutofit/>
          </a:bodyPr>
          <a:lstStyle/>
          <a:p>
            <a:pPr algn="ctr"/>
            <a:r>
              <a:rPr lang="fr-FR" sz="6600" b="1" dirty="0" smtClean="0"/>
              <a:t>Technologies Used :</a:t>
            </a:r>
            <a:endParaRPr lang="fr-FR" sz="6600" b="1" dirty="0"/>
          </a:p>
        </p:txBody>
      </p:sp>
      <p:sp>
        <p:nvSpPr>
          <p:cNvPr id="3" name="Espace réservé du contenu 2"/>
          <p:cNvSpPr>
            <a:spLocks noGrp="1"/>
          </p:cNvSpPr>
          <p:nvPr>
            <p:ph idx="1"/>
          </p:nvPr>
        </p:nvSpPr>
        <p:spPr>
          <a:xfrm>
            <a:off x="879102" y="2149345"/>
            <a:ext cx="8801517" cy="5090217"/>
          </a:xfrm>
        </p:spPr>
        <p:txBody>
          <a:bodyPr>
            <a:normAutofit/>
          </a:bodyPr>
          <a:lstStyle/>
          <a:p>
            <a:r>
              <a:rPr lang="en-US" sz="4400" dirty="0"/>
              <a:t>we used in our </a:t>
            </a:r>
            <a:r>
              <a:rPr lang="en-US" sz="4400" dirty="0" smtClean="0"/>
              <a:t>front-end </a:t>
            </a:r>
            <a:r>
              <a:rPr lang="en-US" sz="4400" dirty="0"/>
              <a:t>development of our marketplace different technologies such as HTML, CSS and </a:t>
            </a:r>
            <a:r>
              <a:rPr lang="en-US" sz="4400" dirty="0" smtClean="0"/>
              <a:t>JavaScript and for UX/UI Design we used </a:t>
            </a:r>
            <a:r>
              <a:rPr lang="en-US" sz="4400" dirty="0" err="1" smtClean="0"/>
              <a:t>Figma</a:t>
            </a:r>
            <a:r>
              <a:rPr lang="en-US" sz="5400" dirty="0" smtClean="0"/>
              <a:t>.</a:t>
            </a:r>
            <a:endParaRPr lang="fr-FR" sz="5400" dirty="0"/>
          </a:p>
        </p:txBody>
      </p:sp>
    </p:spTree>
    <p:extLst>
      <p:ext uri="{BB962C8B-B14F-4D97-AF65-F5344CB8AC3E}">
        <p14:creationId xmlns:p14="http://schemas.microsoft.com/office/powerpoint/2010/main" val="1958777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 y="0"/>
            <a:ext cx="8929688" cy="6858000"/>
          </a:xfrm>
        </p:spPr>
      </p:pic>
    </p:spTree>
    <p:extLst>
      <p:ext uri="{BB962C8B-B14F-4D97-AF65-F5344CB8AC3E}">
        <p14:creationId xmlns:p14="http://schemas.microsoft.com/office/powerpoint/2010/main" val="235731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0"/>
            <a:ext cx="8886825" cy="6858000"/>
          </a:xfrm>
        </p:spPr>
      </p:pic>
    </p:spTree>
    <p:extLst>
      <p:ext uri="{BB962C8B-B14F-4D97-AF65-F5344CB8AC3E}">
        <p14:creationId xmlns:p14="http://schemas.microsoft.com/office/powerpoint/2010/main" val="3404526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789" y="557213"/>
            <a:ext cx="8472486" cy="6042025"/>
          </a:xfrm>
        </p:spPr>
      </p:pic>
    </p:spTree>
    <p:extLst>
      <p:ext uri="{BB962C8B-B14F-4D97-AF65-F5344CB8AC3E}">
        <p14:creationId xmlns:p14="http://schemas.microsoft.com/office/powerpoint/2010/main" val="2911281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4362" y="628650"/>
            <a:ext cx="8486775" cy="5886450"/>
          </a:xfrm>
        </p:spPr>
      </p:pic>
    </p:spTree>
    <p:extLst>
      <p:ext uri="{BB962C8B-B14F-4D97-AF65-F5344CB8AC3E}">
        <p14:creationId xmlns:p14="http://schemas.microsoft.com/office/powerpoint/2010/main" val="3108328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 y="414338"/>
            <a:ext cx="9086850" cy="6243637"/>
          </a:xfrm>
        </p:spPr>
      </p:pic>
    </p:spTree>
    <p:extLst>
      <p:ext uri="{BB962C8B-B14F-4D97-AF65-F5344CB8AC3E}">
        <p14:creationId xmlns:p14="http://schemas.microsoft.com/office/powerpoint/2010/main" val="1066719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638" y="171450"/>
            <a:ext cx="8601075" cy="6572250"/>
          </a:xfrm>
        </p:spPr>
      </p:pic>
    </p:spTree>
    <p:extLst>
      <p:ext uri="{BB962C8B-B14F-4D97-AF65-F5344CB8AC3E}">
        <p14:creationId xmlns:p14="http://schemas.microsoft.com/office/powerpoint/2010/main" val="2981164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938" y="271464"/>
            <a:ext cx="8586787" cy="6586536"/>
          </a:xfrm>
        </p:spPr>
      </p:pic>
    </p:spTree>
    <p:extLst>
      <p:ext uri="{BB962C8B-B14F-4D97-AF65-F5344CB8AC3E}">
        <p14:creationId xmlns:p14="http://schemas.microsoft.com/office/powerpoint/2010/main" val="1371693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913" y="514350"/>
            <a:ext cx="9043987" cy="6129338"/>
          </a:xfrm>
        </p:spPr>
      </p:pic>
    </p:spTree>
    <p:extLst>
      <p:ext uri="{BB962C8B-B14F-4D97-AF65-F5344CB8AC3E}">
        <p14:creationId xmlns:p14="http://schemas.microsoft.com/office/powerpoint/2010/main" val="835126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925" y="257176"/>
            <a:ext cx="8658225" cy="6229349"/>
          </a:xfrm>
        </p:spPr>
      </p:pic>
    </p:spTree>
    <p:extLst>
      <p:ext uri="{BB962C8B-B14F-4D97-AF65-F5344CB8AC3E}">
        <p14:creationId xmlns:p14="http://schemas.microsoft.com/office/powerpoint/2010/main" val="3037662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62" y="242888"/>
            <a:ext cx="8929687" cy="6500812"/>
          </a:xfrm>
        </p:spPr>
      </p:pic>
    </p:spTree>
    <p:extLst>
      <p:ext uri="{BB962C8B-B14F-4D97-AF65-F5344CB8AC3E}">
        <p14:creationId xmlns:p14="http://schemas.microsoft.com/office/powerpoint/2010/main" val="291572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800" b="1" dirty="0" smtClean="0"/>
              <a:t>Agile </a:t>
            </a:r>
            <a:r>
              <a:rPr lang="fr-FR" sz="4800" b="1" dirty="0" err="1" smtClean="0"/>
              <a:t>Methodology</a:t>
            </a:r>
            <a:r>
              <a:rPr lang="fr-FR" sz="4800" b="1" dirty="0" smtClean="0"/>
              <a:t> : </a:t>
            </a:r>
            <a:endParaRPr lang="fr-FR" sz="4800" b="1" dirty="0"/>
          </a:p>
        </p:txBody>
      </p:sp>
      <p:sp>
        <p:nvSpPr>
          <p:cNvPr id="3" name="Espace réservé du contenu 2"/>
          <p:cNvSpPr>
            <a:spLocks noGrp="1"/>
          </p:cNvSpPr>
          <p:nvPr>
            <p:ph idx="1"/>
          </p:nvPr>
        </p:nvSpPr>
        <p:spPr>
          <a:xfrm>
            <a:off x="587181" y="1658313"/>
            <a:ext cx="8596668" cy="3880773"/>
          </a:xfrm>
        </p:spPr>
        <p:txBody>
          <a:bodyPr>
            <a:normAutofit/>
          </a:bodyPr>
          <a:lstStyle/>
          <a:p>
            <a:r>
              <a:rPr lang="en-US" sz="2800" dirty="0"/>
              <a:t>we used the agile </a:t>
            </a:r>
            <a:r>
              <a:rPr lang="en-US" sz="2800" dirty="0" smtClean="0"/>
              <a:t>scrum </a:t>
            </a:r>
            <a:r>
              <a:rPr lang="en-US" sz="2800" dirty="0"/>
              <a:t>methodology as a working method in our development, which is a project management method. The idea, when using this approach, is to bring flexibility and performance to project management. Centered on people and communication, it allows customers to participate in the development of a product throughout the progress of the project.</a:t>
            </a:r>
            <a:endParaRPr lang="fr-FR" sz="2800" dirty="0"/>
          </a:p>
        </p:txBody>
      </p:sp>
    </p:spTree>
    <p:extLst>
      <p:ext uri="{BB962C8B-B14F-4D97-AF65-F5344CB8AC3E}">
        <p14:creationId xmlns:p14="http://schemas.microsoft.com/office/powerpoint/2010/main" val="290522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 y="285750"/>
            <a:ext cx="9129713" cy="6300788"/>
          </a:xfrm>
        </p:spPr>
      </p:pic>
    </p:spTree>
    <p:extLst>
      <p:ext uri="{BB962C8B-B14F-4D97-AF65-F5344CB8AC3E}">
        <p14:creationId xmlns:p14="http://schemas.microsoft.com/office/powerpoint/2010/main" val="740678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63" y="442913"/>
            <a:ext cx="9043987" cy="6200775"/>
          </a:xfrm>
        </p:spPr>
      </p:pic>
    </p:spTree>
    <p:extLst>
      <p:ext uri="{BB962C8B-B14F-4D97-AF65-F5344CB8AC3E}">
        <p14:creationId xmlns:p14="http://schemas.microsoft.com/office/powerpoint/2010/main" val="2421135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36" y="314326"/>
            <a:ext cx="9115425" cy="6257924"/>
          </a:xfrm>
        </p:spPr>
      </p:pic>
    </p:spTree>
    <p:extLst>
      <p:ext uri="{BB962C8B-B14F-4D97-AF65-F5344CB8AC3E}">
        <p14:creationId xmlns:p14="http://schemas.microsoft.com/office/powerpoint/2010/main" val="489691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5" y="0"/>
            <a:ext cx="8786813" cy="6857999"/>
          </a:xfrm>
        </p:spPr>
      </p:pic>
    </p:spTree>
    <p:extLst>
      <p:ext uri="{BB962C8B-B14F-4D97-AF65-F5344CB8AC3E}">
        <p14:creationId xmlns:p14="http://schemas.microsoft.com/office/powerpoint/2010/main" val="1027069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638" y="157164"/>
            <a:ext cx="8715375" cy="6700836"/>
          </a:xfrm>
        </p:spPr>
      </p:pic>
    </p:spTree>
    <p:extLst>
      <p:ext uri="{BB962C8B-B14F-4D97-AF65-F5344CB8AC3E}">
        <p14:creationId xmlns:p14="http://schemas.microsoft.com/office/powerpoint/2010/main" val="379904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6" y="0"/>
            <a:ext cx="8858250" cy="6858000"/>
          </a:xfrm>
        </p:spPr>
      </p:pic>
    </p:spTree>
    <p:extLst>
      <p:ext uri="{BB962C8B-B14F-4D97-AF65-F5344CB8AC3E}">
        <p14:creationId xmlns:p14="http://schemas.microsoft.com/office/powerpoint/2010/main" val="3544032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074" y="0"/>
            <a:ext cx="8615363" cy="6858000"/>
          </a:xfrm>
        </p:spPr>
      </p:pic>
    </p:spTree>
    <p:extLst>
      <p:ext uri="{BB962C8B-B14F-4D97-AF65-F5344CB8AC3E}">
        <p14:creationId xmlns:p14="http://schemas.microsoft.com/office/powerpoint/2010/main" val="1510896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050" y="0"/>
            <a:ext cx="8972550" cy="6858000"/>
          </a:xfrm>
        </p:spPr>
      </p:pic>
    </p:spTree>
    <p:extLst>
      <p:ext uri="{BB962C8B-B14F-4D97-AF65-F5344CB8AC3E}">
        <p14:creationId xmlns:p14="http://schemas.microsoft.com/office/powerpoint/2010/main" val="595512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49" y="0"/>
            <a:ext cx="8729663" cy="6858000"/>
          </a:xfrm>
        </p:spPr>
      </p:pic>
    </p:spTree>
    <p:extLst>
      <p:ext uri="{BB962C8B-B14F-4D97-AF65-F5344CB8AC3E}">
        <p14:creationId xmlns:p14="http://schemas.microsoft.com/office/powerpoint/2010/main" val="1886989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5" y="0"/>
            <a:ext cx="8943975" cy="6858000"/>
          </a:xfrm>
        </p:spPr>
      </p:pic>
    </p:spTree>
    <p:extLst>
      <p:ext uri="{BB962C8B-B14F-4D97-AF65-F5344CB8AC3E}">
        <p14:creationId xmlns:p14="http://schemas.microsoft.com/office/powerpoint/2010/main" val="383812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Product </a:t>
            </a:r>
            <a:r>
              <a:rPr lang="fr-FR" b="1" dirty="0" err="1"/>
              <a:t>backlog</a:t>
            </a:r>
            <a:r>
              <a:rPr lang="fr-FR" b="1" dirty="0"/>
              <a:t> :</a:t>
            </a:r>
            <a:br>
              <a:rPr lang="fr-FR" b="1" dirty="0"/>
            </a:br>
            <a:r>
              <a:rPr lang="fr-FR" b="1" dirty="0">
                <a:solidFill>
                  <a:schemeClr val="accent4">
                    <a:lumMod val="75000"/>
                  </a:schemeClr>
                </a:solidFill>
              </a:rPr>
              <a:t>to </a:t>
            </a:r>
            <a:r>
              <a:rPr lang="fr-FR" b="1" dirty="0" err="1">
                <a:solidFill>
                  <a:schemeClr val="accent4">
                    <a:lumMod val="75000"/>
                  </a:schemeClr>
                </a:solidFill>
              </a:rPr>
              <a:t>be</a:t>
            </a:r>
            <a:r>
              <a:rPr lang="fr-FR" b="1" dirty="0">
                <a:solidFill>
                  <a:schemeClr val="accent4">
                    <a:lumMod val="75000"/>
                  </a:schemeClr>
                </a:solidFill>
              </a:rPr>
              <a:t> able to :</a:t>
            </a:r>
            <a:r>
              <a:rPr lang="fr-FR" b="1" dirty="0"/>
              <a:t/>
            </a:r>
            <a:br>
              <a:rPr lang="fr-FR" b="1" dirty="0"/>
            </a:br>
            <a:endParaRPr lang="fr-FR" dirty="0"/>
          </a:p>
        </p:txBody>
      </p:sp>
      <p:sp>
        <p:nvSpPr>
          <p:cNvPr id="3" name="Espace réservé du contenu 2"/>
          <p:cNvSpPr>
            <a:spLocks noGrp="1"/>
          </p:cNvSpPr>
          <p:nvPr>
            <p:ph idx="1"/>
          </p:nvPr>
        </p:nvSpPr>
        <p:spPr>
          <a:xfrm>
            <a:off x="677334" y="1764407"/>
            <a:ext cx="8596668" cy="4276956"/>
          </a:xfrm>
        </p:spPr>
        <p:txBody>
          <a:bodyPr>
            <a:normAutofit lnSpcReduction="10000"/>
          </a:bodyPr>
          <a:lstStyle/>
          <a:p>
            <a:pPr>
              <a:buFont typeface="Wingdings" panose="05000000000000000000" pitchFamily="2" charset="2"/>
              <a:buChar char="Ø"/>
            </a:pPr>
            <a:r>
              <a:rPr lang="fr-FR" dirty="0"/>
              <a:t> log in </a:t>
            </a:r>
          </a:p>
          <a:p>
            <a:pPr>
              <a:buFont typeface="Wingdings" panose="05000000000000000000" pitchFamily="2" charset="2"/>
              <a:buChar char="Ø"/>
            </a:pPr>
            <a:r>
              <a:rPr lang="fr-FR" dirty="0" err="1"/>
              <a:t>Sign</a:t>
            </a:r>
            <a:r>
              <a:rPr lang="fr-FR" dirty="0"/>
              <a:t> up</a:t>
            </a:r>
          </a:p>
          <a:p>
            <a:pPr>
              <a:buFont typeface="Wingdings" panose="05000000000000000000" pitchFamily="2" charset="2"/>
              <a:buChar char="Ø"/>
            </a:pPr>
            <a:r>
              <a:rPr lang="en-US" dirty="0"/>
              <a:t> be a salesman </a:t>
            </a:r>
          </a:p>
          <a:p>
            <a:pPr>
              <a:buFont typeface="Wingdings" panose="05000000000000000000" pitchFamily="2" charset="2"/>
              <a:buChar char="Ø"/>
            </a:pPr>
            <a:r>
              <a:rPr lang="en-US" dirty="0"/>
              <a:t>choose a category according to his  needs </a:t>
            </a:r>
          </a:p>
          <a:p>
            <a:pPr>
              <a:buFont typeface="Wingdings" panose="05000000000000000000" pitchFamily="2" charset="2"/>
              <a:buChar char="Ø"/>
            </a:pPr>
            <a:r>
              <a:rPr lang="en-US" dirty="0"/>
              <a:t> choose the product </a:t>
            </a:r>
            <a:r>
              <a:rPr lang="en-US" dirty="0" smtClean="0"/>
              <a:t>to buy </a:t>
            </a:r>
          </a:p>
          <a:p>
            <a:pPr>
              <a:buFont typeface="Wingdings" panose="05000000000000000000" pitchFamily="2" charset="2"/>
              <a:buChar char="Ø"/>
            </a:pPr>
            <a:r>
              <a:rPr lang="en-US" dirty="0" smtClean="0"/>
              <a:t>pay</a:t>
            </a:r>
            <a:endParaRPr lang="en-US" dirty="0"/>
          </a:p>
          <a:p>
            <a:pPr>
              <a:buFont typeface="Wingdings" panose="05000000000000000000" pitchFamily="2" charset="2"/>
              <a:buChar char="Ø"/>
            </a:pPr>
            <a:r>
              <a:rPr lang="en-US" dirty="0"/>
              <a:t>choose the language </a:t>
            </a:r>
          </a:p>
          <a:p>
            <a:pPr>
              <a:buFont typeface="Wingdings" panose="05000000000000000000" pitchFamily="2" charset="2"/>
              <a:buChar char="Ø"/>
            </a:pPr>
            <a:r>
              <a:rPr lang="en-US" dirty="0"/>
              <a:t>contact the marketplace managers in case of questions</a:t>
            </a:r>
          </a:p>
          <a:p>
            <a:pPr>
              <a:buFont typeface="Wingdings" panose="05000000000000000000" pitchFamily="2" charset="2"/>
              <a:buChar char="Ø"/>
            </a:pPr>
            <a:r>
              <a:rPr lang="en-US" dirty="0"/>
              <a:t>consult the Frequently Asked Questions page</a:t>
            </a:r>
          </a:p>
          <a:p>
            <a:pPr>
              <a:buFont typeface="Wingdings" panose="05000000000000000000" pitchFamily="2" charset="2"/>
              <a:buChar char="Ø"/>
            </a:pPr>
            <a:r>
              <a:rPr lang="en-US" dirty="0"/>
              <a:t>guide the marketplace visitor through the Free Assessment page</a:t>
            </a:r>
          </a:p>
          <a:p>
            <a:pPr>
              <a:buFont typeface="Wingdings" panose="05000000000000000000" pitchFamily="2" charset="2"/>
              <a:buChar char="Ø"/>
            </a:pPr>
            <a:r>
              <a:rPr lang="en-US" dirty="0"/>
              <a:t> ability for the seller to place his product on the marketplace</a:t>
            </a:r>
          </a:p>
          <a:p>
            <a:pPr marL="0" indent="0">
              <a:buNone/>
            </a:pPr>
            <a:endParaRPr lang="fr-FR" dirty="0"/>
          </a:p>
          <a:p>
            <a:endParaRPr lang="fr-FR" dirty="0"/>
          </a:p>
        </p:txBody>
      </p:sp>
    </p:spTree>
    <p:extLst>
      <p:ext uri="{BB962C8B-B14F-4D97-AF65-F5344CB8AC3E}">
        <p14:creationId xmlns:p14="http://schemas.microsoft.com/office/powerpoint/2010/main" val="493778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 y="0"/>
            <a:ext cx="9086850" cy="6858000"/>
          </a:xfrm>
        </p:spPr>
      </p:pic>
    </p:spTree>
    <p:extLst>
      <p:ext uri="{BB962C8B-B14F-4D97-AF65-F5344CB8AC3E}">
        <p14:creationId xmlns:p14="http://schemas.microsoft.com/office/powerpoint/2010/main" val="3128893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 y="0"/>
            <a:ext cx="8972549" cy="6858000"/>
          </a:xfrm>
        </p:spPr>
      </p:pic>
    </p:spTree>
    <p:extLst>
      <p:ext uri="{BB962C8B-B14F-4D97-AF65-F5344CB8AC3E}">
        <p14:creationId xmlns:p14="http://schemas.microsoft.com/office/powerpoint/2010/main" val="352678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38" y="0"/>
            <a:ext cx="8872537" cy="6858000"/>
          </a:xfrm>
        </p:spPr>
      </p:pic>
    </p:spTree>
    <p:extLst>
      <p:ext uri="{BB962C8B-B14F-4D97-AF65-F5344CB8AC3E}">
        <p14:creationId xmlns:p14="http://schemas.microsoft.com/office/powerpoint/2010/main" val="3848504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349" y="171450"/>
            <a:ext cx="8843963" cy="6543675"/>
          </a:xfrm>
        </p:spPr>
      </p:pic>
    </p:spTree>
    <p:extLst>
      <p:ext uri="{BB962C8B-B14F-4D97-AF65-F5344CB8AC3E}">
        <p14:creationId xmlns:p14="http://schemas.microsoft.com/office/powerpoint/2010/main" val="221285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063" y="328613"/>
            <a:ext cx="8801099" cy="6157912"/>
          </a:xfrm>
        </p:spPr>
      </p:pic>
    </p:spTree>
    <p:extLst>
      <p:ext uri="{BB962C8B-B14F-4D97-AF65-F5344CB8AC3E}">
        <p14:creationId xmlns:p14="http://schemas.microsoft.com/office/powerpoint/2010/main" val="2785668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 y="0"/>
            <a:ext cx="8815388" cy="6858000"/>
          </a:xfrm>
        </p:spPr>
      </p:pic>
    </p:spTree>
    <p:extLst>
      <p:ext uri="{BB962C8B-B14F-4D97-AF65-F5344CB8AC3E}">
        <p14:creationId xmlns:p14="http://schemas.microsoft.com/office/powerpoint/2010/main" val="3542641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4" y="0"/>
            <a:ext cx="8886825" cy="6858000"/>
          </a:xfrm>
        </p:spPr>
      </p:pic>
    </p:spTree>
    <p:extLst>
      <p:ext uri="{BB962C8B-B14F-4D97-AF65-F5344CB8AC3E}">
        <p14:creationId xmlns:p14="http://schemas.microsoft.com/office/powerpoint/2010/main" val="1158632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913" y="1"/>
            <a:ext cx="8901112" cy="6858000"/>
          </a:xfrm>
        </p:spPr>
      </p:pic>
    </p:spTree>
    <p:extLst>
      <p:ext uri="{BB962C8B-B14F-4D97-AF65-F5344CB8AC3E}">
        <p14:creationId xmlns:p14="http://schemas.microsoft.com/office/powerpoint/2010/main" val="3512443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38" y="0"/>
            <a:ext cx="8943975" cy="6858000"/>
          </a:xfrm>
        </p:spPr>
      </p:pic>
    </p:spTree>
    <p:extLst>
      <p:ext uri="{BB962C8B-B14F-4D97-AF65-F5344CB8AC3E}">
        <p14:creationId xmlns:p14="http://schemas.microsoft.com/office/powerpoint/2010/main" val="377057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sz="6000" b="1" dirty="0" err="1"/>
              <a:t>Graphic</a:t>
            </a:r>
            <a:r>
              <a:rPr lang="fr-FR" sz="6000" b="1" dirty="0"/>
              <a:t> charter :</a:t>
            </a:r>
            <a:r>
              <a:rPr lang="fr-FR" b="1" dirty="0"/>
              <a:t/>
            </a:r>
            <a:br>
              <a:rPr lang="fr-FR" b="1" dirty="0"/>
            </a:br>
            <a:endParaRPr lang="fr-FR" dirty="0"/>
          </a:p>
        </p:txBody>
      </p:sp>
      <p:sp>
        <p:nvSpPr>
          <p:cNvPr id="3" name="Espace réservé du contenu 2"/>
          <p:cNvSpPr>
            <a:spLocks noGrp="1"/>
          </p:cNvSpPr>
          <p:nvPr>
            <p:ph idx="1"/>
          </p:nvPr>
        </p:nvSpPr>
        <p:spPr>
          <a:xfrm>
            <a:off x="677334" y="1696132"/>
            <a:ext cx="8596668" cy="3880773"/>
          </a:xfrm>
        </p:spPr>
        <p:txBody>
          <a:bodyPr/>
          <a:lstStyle/>
          <a:p>
            <a:pPr algn="ctr"/>
            <a:r>
              <a:rPr lang="fr-FR" sz="3200" dirty="0" err="1"/>
              <a:t>our</a:t>
            </a:r>
            <a:r>
              <a:rPr lang="fr-FR" sz="3200" dirty="0"/>
              <a:t> logo </a:t>
            </a:r>
            <a:r>
              <a:rPr lang="fr-FR" sz="3200" dirty="0" err="1" smtClean="0"/>
              <a:t>is</a:t>
            </a:r>
            <a:r>
              <a:rPr lang="fr-FR" sz="3200" dirty="0" smtClean="0"/>
              <a:t> </a:t>
            </a:r>
            <a:r>
              <a:rPr lang="fr-FR" sz="3200" dirty="0"/>
              <a:t>:</a:t>
            </a:r>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4" y="2491414"/>
            <a:ext cx="5355770" cy="3720700"/>
          </a:xfrm>
          <a:prstGeom prst="rect">
            <a:avLst/>
          </a:prstGeom>
        </p:spPr>
      </p:pic>
    </p:spTree>
    <p:extLst>
      <p:ext uri="{BB962C8B-B14F-4D97-AF65-F5344CB8AC3E}">
        <p14:creationId xmlns:p14="http://schemas.microsoft.com/office/powerpoint/2010/main" val="10482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2788" y="576486"/>
            <a:ext cx="8981820" cy="6133407"/>
          </a:xfrm>
        </p:spPr>
        <p:txBody>
          <a:bodyPr>
            <a:normAutofit fontScale="62500" lnSpcReduction="20000"/>
          </a:bodyPr>
          <a:lstStyle/>
          <a:p>
            <a:r>
              <a:rPr lang="en-US" sz="3200" dirty="0"/>
              <a:t>for  the marketplace managers(admin) to accept the visitor to be a </a:t>
            </a:r>
            <a:r>
              <a:rPr lang="en-US" sz="3200" dirty="0" smtClean="0"/>
              <a:t>seller,</a:t>
            </a:r>
          </a:p>
          <a:p>
            <a:r>
              <a:rPr lang="en-US" sz="3200" dirty="0"/>
              <a:t>for the marketplace manager(admin) to accept the visitor to be able to publish his product for sale on the marketplace </a:t>
            </a:r>
          </a:p>
          <a:p>
            <a:r>
              <a:rPr lang="en-US" sz="3200" dirty="0"/>
              <a:t>have loyalty and cashback program </a:t>
            </a:r>
            <a:r>
              <a:rPr lang="en-US" sz="3200" dirty="0" smtClean="0"/>
              <a:t>:</a:t>
            </a:r>
          </a:p>
          <a:p>
            <a:pPr marL="0" indent="0">
              <a:buNone/>
            </a:pPr>
            <a:endParaRPr lang="en-US" sz="3200" dirty="0"/>
          </a:p>
          <a:p>
            <a:pPr>
              <a:buFont typeface="Wingdings" panose="05000000000000000000" pitchFamily="2" charset="2"/>
              <a:buChar char="v"/>
            </a:pPr>
            <a:r>
              <a:rPr lang="en-US" sz="3200" dirty="0"/>
              <a:t>the visitor get 500 Points when he Sign up to his Account</a:t>
            </a:r>
          </a:p>
          <a:p>
            <a:pPr>
              <a:buFont typeface="Wingdings" panose="05000000000000000000" pitchFamily="2" charset="2"/>
              <a:buChar char="v"/>
            </a:pPr>
            <a:r>
              <a:rPr lang="en-US" sz="3200" dirty="0"/>
              <a:t>the visitor get 1 $</a:t>
            </a:r>
            <a:r>
              <a:rPr lang="en-US" sz="3200" dirty="0" smtClean="0"/>
              <a:t> </a:t>
            </a:r>
            <a:r>
              <a:rPr lang="en-US" sz="3200" dirty="0"/>
              <a:t>= 1 Point when he  Complete purchases through the marketplace</a:t>
            </a:r>
          </a:p>
          <a:p>
            <a:pPr>
              <a:buFont typeface="Wingdings" panose="05000000000000000000" pitchFamily="2" charset="2"/>
              <a:buChar char="v"/>
            </a:pPr>
            <a:r>
              <a:rPr lang="en-US" sz="3200" dirty="0"/>
              <a:t> the visitor earn 300 Points  when he Refer a friend to  the marketplace </a:t>
            </a:r>
          </a:p>
          <a:p>
            <a:pPr>
              <a:buFont typeface="Wingdings" panose="05000000000000000000" pitchFamily="2" charset="2"/>
              <a:buChar char="v"/>
            </a:pPr>
            <a:r>
              <a:rPr lang="en-US" sz="3200" dirty="0"/>
              <a:t>the visitor get 5 Points when he Rate our food quality and experience per daily rate</a:t>
            </a:r>
          </a:p>
          <a:p>
            <a:pPr>
              <a:buFont typeface="Wingdings" panose="05000000000000000000" pitchFamily="2" charset="2"/>
              <a:buChar char="v"/>
            </a:pPr>
            <a:r>
              <a:rPr lang="en-US" sz="3200" dirty="0"/>
              <a:t>the visitor Get 200 bonus points for his  </a:t>
            </a:r>
            <a:r>
              <a:rPr lang="en-US" sz="3200" dirty="0" smtClean="0"/>
              <a:t>birthday</a:t>
            </a:r>
          </a:p>
          <a:p>
            <a:pPr>
              <a:buFont typeface="Wingdings" panose="05000000000000000000" pitchFamily="2" charset="2"/>
              <a:buChar char="Ø"/>
            </a:pPr>
            <a:r>
              <a:rPr lang="fr-FR" sz="3200" dirty="0"/>
              <a:t>Update profile</a:t>
            </a:r>
          </a:p>
          <a:p>
            <a:r>
              <a:rPr lang="fr-FR" sz="3200" dirty="0" err="1"/>
              <a:t>Accept</a:t>
            </a:r>
            <a:r>
              <a:rPr lang="fr-FR" sz="3200" dirty="0"/>
              <a:t> </a:t>
            </a:r>
            <a:r>
              <a:rPr lang="fr-FR" sz="3200" dirty="0" err="1"/>
              <a:t>bank</a:t>
            </a:r>
            <a:r>
              <a:rPr lang="fr-FR" sz="3200" dirty="0"/>
              <a:t> </a:t>
            </a:r>
            <a:r>
              <a:rPr lang="fr-FR" sz="3200" dirty="0" err="1"/>
              <a:t>card</a:t>
            </a:r>
            <a:endParaRPr lang="fr-FR" sz="3200" dirty="0"/>
          </a:p>
          <a:p>
            <a:pPr>
              <a:buFont typeface="Wingdings" panose="05000000000000000000" pitchFamily="2" charset="2"/>
              <a:buChar char="Ø"/>
            </a:pPr>
            <a:r>
              <a:rPr lang="fr-FR" sz="3200" dirty="0"/>
              <a:t>Rate and </a:t>
            </a:r>
            <a:r>
              <a:rPr lang="fr-FR" sz="3200" dirty="0" err="1"/>
              <a:t>review</a:t>
            </a:r>
            <a:r>
              <a:rPr lang="fr-FR" sz="3200" dirty="0"/>
              <a:t> </a:t>
            </a:r>
          </a:p>
          <a:p>
            <a:pPr>
              <a:buFont typeface="Wingdings" panose="05000000000000000000" pitchFamily="2" charset="2"/>
              <a:buChar char="Ø"/>
            </a:pPr>
            <a:r>
              <a:rPr lang="fr-FR" sz="3200" dirty="0" err="1"/>
              <a:t>Implement</a:t>
            </a:r>
            <a:r>
              <a:rPr lang="fr-FR" sz="3200" dirty="0"/>
              <a:t> </a:t>
            </a:r>
            <a:r>
              <a:rPr lang="fr-FR" sz="3200" dirty="0" err="1"/>
              <a:t>forget</a:t>
            </a:r>
            <a:r>
              <a:rPr lang="fr-FR" sz="3200" dirty="0"/>
              <a:t> </a:t>
            </a:r>
            <a:r>
              <a:rPr lang="fr-FR" sz="3200" dirty="0" err="1"/>
              <a:t>password</a:t>
            </a:r>
            <a:r>
              <a:rPr lang="fr-FR" sz="3200" dirty="0"/>
              <a:t> </a:t>
            </a:r>
            <a:r>
              <a:rPr lang="fr-FR" sz="3200" dirty="0" err="1" smtClean="0"/>
              <a:t>function</a:t>
            </a:r>
            <a:r>
              <a:rPr lang="fr-FR" sz="3200" dirty="0" smtClean="0"/>
              <a:t> </a:t>
            </a:r>
            <a:endParaRPr lang="fr-FR" dirty="0"/>
          </a:p>
        </p:txBody>
      </p:sp>
    </p:spTree>
    <p:extLst>
      <p:ext uri="{BB962C8B-B14F-4D97-AF65-F5344CB8AC3E}">
        <p14:creationId xmlns:p14="http://schemas.microsoft.com/office/powerpoint/2010/main" val="2190343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endParaRPr lang="en-US" dirty="0"/>
          </a:p>
          <a:p>
            <a:endParaRPr lang="fr-FR" sz="1600" dirty="0"/>
          </a:p>
          <a:p>
            <a:endParaRPr lang="fr-FR" dirty="0"/>
          </a:p>
        </p:txBody>
      </p:sp>
      <p:sp>
        <p:nvSpPr>
          <p:cNvPr id="4" name="Rectangle 3"/>
          <p:cNvSpPr/>
          <p:nvPr/>
        </p:nvSpPr>
        <p:spPr>
          <a:xfrm>
            <a:off x="459306" y="1161143"/>
            <a:ext cx="9032723" cy="5262979"/>
          </a:xfrm>
          <a:prstGeom prst="rect">
            <a:avLst/>
          </a:prstGeom>
        </p:spPr>
        <p:txBody>
          <a:bodyPr wrap="square">
            <a:spAutoFit/>
          </a:bodyPr>
          <a:lstStyle/>
          <a:p>
            <a:pPr marL="457200" indent="-457200">
              <a:buFont typeface="Wingdings" panose="05000000000000000000" pitchFamily="2" charset="2"/>
              <a:buChar char="v"/>
            </a:pPr>
            <a:r>
              <a:rPr lang="en-US" sz="2800" dirty="0" smtClean="0"/>
              <a:t>the </a:t>
            </a:r>
            <a:r>
              <a:rPr lang="en-US" sz="2800" dirty="0"/>
              <a:t>size of titles will be 36 and their font will be bold and Century Gothic and their color will be green  and its color code is #3CB043 </a:t>
            </a:r>
            <a:endParaRPr lang="en-US" sz="2800" dirty="0" smtClean="0"/>
          </a:p>
          <a:p>
            <a:endParaRPr lang="en-US" sz="2800" dirty="0"/>
          </a:p>
          <a:p>
            <a:pPr marL="457200" indent="-457200">
              <a:buFont typeface="Wingdings" panose="05000000000000000000" pitchFamily="2" charset="2"/>
              <a:buChar char="v"/>
            </a:pPr>
            <a:r>
              <a:rPr lang="en-US" sz="2800" dirty="0"/>
              <a:t>the size of subtitles will be 24 and their font will be bold and Century Gothic and their color will be Juniper  and its color code is #</a:t>
            </a:r>
            <a:r>
              <a:rPr lang="en-US" sz="2800" dirty="0" smtClean="0"/>
              <a:t>3A5311</a:t>
            </a:r>
          </a:p>
          <a:p>
            <a:endParaRPr lang="en-US" sz="2800" dirty="0"/>
          </a:p>
          <a:p>
            <a:pPr marL="457200" indent="-457200">
              <a:buFont typeface="Wingdings" panose="05000000000000000000" pitchFamily="2" charset="2"/>
              <a:buChar char="v"/>
            </a:pPr>
            <a:r>
              <a:rPr lang="en-US" sz="2800" dirty="0"/>
              <a:t>the size of paragraphs will be 18 and their font will be Century Gothic and their color will be black  and its color code is #000000 </a:t>
            </a:r>
          </a:p>
          <a:p>
            <a:endParaRPr lang="en-US" sz="2800" dirty="0"/>
          </a:p>
        </p:txBody>
      </p:sp>
    </p:spTree>
    <p:extLst>
      <p:ext uri="{BB962C8B-B14F-4D97-AF65-F5344CB8AC3E}">
        <p14:creationId xmlns:p14="http://schemas.microsoft.com/office/powerpoint/2010/main" val="17157244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30591" y="1913846"/>
            <a:ext cx="9598780" cy="3880773"/>
          </a:xfrm>
        </p:spPr>
        <p:txBody>
          <a:bodyPr>
            <a:normAutofit/>
          </a:bodyPr>
          <a:lstStyle/>
          <a:p>
            <a:pPr marL="0" indent="0">
              <a:buNone/>
            </a:pPr>
            <a:r>
              <a:rPr lang="fr-FR" sz="6600" dirty="0" err="1" smtClean="0">
                <a:solidFill>
                  <a:schemeClr val="accent1">
                    <a:lumMod val="75000"/>
                  </a:schemeClr>
                </a:solidFill>
              </a:rPr>
              <a:t>Screenshoots</a:t>
            </a:r>
            <a:r>
              <a:rPr lang="fr-FR" sz="6600" dirty="0" smtClean="0">
                <a:solidFill>
                  <a:schemeClr val="accent1">
                    <a:lumMod val="75000"/>
                  </a:schemeClr>
                </a:solidFill>
              </a:rPr>
              <a:t> of </a:t>
            </a:r>
            <a:r>
              <a:rPr lang="fr-FR" sz="6600" dirty="0" err="1" smtClean="0">
                <a:solidFill>
                  <a:schemeClr val="accent1">
                    <a:lumMod val="75000"/>
                  </a:schemeClr>
                </a:solidFill>
              </a:rPr>
              <a:t>our</a:t>
            </a:r>
            <a:r>
              <a:rPr lang="fr-FR" sz="6600" dirty="0" smtClean="0">
                <a:solidFill>
                  <a:schemeClr val="accent1">
                    <a:lumMod val="75000"/>
                  </a:schemeClr>
                </a:solidFill>
              </a:rPr>
              <a:t> front-end </a:t>
            </a:r>
            <a:r>
              <a:rPr lang="fr-FR" sz="6600" dirty="0" err="1" smtClean="0">
                <a:solidFill>
                  <a:schemeClr val="accent1">
                    <a:lumMod val="75000"/>
                  </a:schemeClr>
                </a:solidFill>
              </a:rPr>
              <a:t>development</a:t>
            </a:r>
            <a:r>
              <a:rPr lang="fr-FR" sz="6600" dirty="0" smtClean="0">
                <a:solidFill>
                  <a:schemeClr val="accent1">
                    <a:lumMod val="75000"/>
                  </a:schemeClr>
                </a:solidFill>
              </a:rPr>
              <a:t> : </a:t>
            </a:r>
            <a:endParaRPr lang="fr-FR" sz="6600" dirty="0">
              <a:solidFill>
                <a:schemeClr val="accent1">
                  <a:lumMod val="75000"/>
                </a:schemeClr>
              </a:solidFill>
            </a:endParaRPr>
          </a:p>
        </p:txBody>
      </p:sp>
    </p:spTree>
    <p:extLst>
      <p:ext uri="{BB962C8B-B14F-4D97-AF65-F5344CB8AC3E}">
        <p14:creationId xmlns:p14="http://schemas.microsoft.com/office/powerpoint/2010/main" val="2463715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55"/>
            <a:ext cx="12192000" cy="6837889"/>
          </a:xfrm>
          <a:prstGeom prst="rect">
            <a:avLst/>
          </a:prstGeom>
        </p:spPr>
      </p:pic>
    </p:spTree>
    <p:extLst>
      <p:ext uri="{BB962C8B-B14F-4D97-AF65-F5344CB8AC3E}">
        <p14:creationId xmlns:p14="http://schemas.microsoft.com/office/powerpoint/2010/main" val="1086847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083799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3810205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20065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57776"/>
            <a:ext cx="12192000" cy="1800224"/>
          </a:xfrm>
          <a:prstGeom prst="rect">
            <a:avLst/>
          </a:prstGeom>
        </p:spPr>
      </p:pic>
    </p:spTree>
    <p:extLst>
      <p:ext uri="{BB962C8B-B14F-4D97-AF65-F5344CB8AC3E}">
        <p14:creationId xmlns:p14="http://schemas.microsoft.com/office/powerpoint/2010/main" val="185858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70306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3066"/>
            <a:ext cx="12192000" cy="1868809"/>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1875"/>
            <a:ext cx="12192000" cy="159916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71036"/>
            <a:ext cx="12192000" cy="1686964"/>
          </a:xfrm>
          <a:prstGeom prst="rect">
            <a:avLst/>
          </a:prstGeom>
        </p:spPr>
      </p:pic>
    </p:spTree>
    <p:extLst>
      <p:ext uri="{BB962C8B-B14F-4D97-AF65-F5344CB8AC3E}">
        <p14:creationId xmlns:p14="http://schemas.microsoft.com/office/powerpoint/2010/main" val="2585154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75748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1750"/>
            <a:ext cx="12192000" cy="18288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71975"/>
            <a:ext cx="12192000" cy="2486025"/>
          </a:xfrm>
          <a:prstGeom prst="rect">
            <a:avLst/>
          </a:prstGeom>
        </p:spPr>
      </p:pic>
    </p:spTree>
    <p:extLst>
      <p:ext uri="{BB962C8B-B14F-4D97-AF65-F5344CB8AC3E}">
        <p14:creationId xmlns:p14="http://schemas.microsoft.com/office/powerpoint/2010/main" val="8861942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71949"/>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43325"/>
            <a:ext cx="12192000" cy="3481988"/>
          </a:xfrm>
          <a:prstGeom prst="rect">
            <a:avLst/>
          </a:prstGeom>
        </p:spPr>
      </p:pic>
    </p:spTree>
    <p:extLst>
      <p:ext uri="{BB962C8B-B14F-4D97-AF65-F5344CB8AC3E}">
        <p14:creationId xmlns:p14="http://schemas.microsoft.com/office/powerpoint/2010/main" val="641709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42503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5037"/>
            <a:ext cx="12192000" cy="3432963"/>
          </a:xfrm>
          <a:prstGeom prst="rect">
            <a:avLst/>
          </a:prstGeom>
        </p:spPr>
      </p:pic>
    </p:spTree>
    <p:extLst>
      <p:ext uri="{BB962C8B-B14F-4D97-AF65-F5344CB8AC3E}">
        <p14:creationId xmlns:p14="http://schemas.microsoft.com/office/powerpoint/2010/main" val="388807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2788" y="500390"/>
            <a:ext cx="8596668" cy="1320800"/>
          </a:xfrm>
        </p:spPr>
        <p:txBody>
          <a:bodyPr>
            <a:normAutofit/>
          </a:bodyPr>
          <a:lstStyle/>
          <a:p>
            <a:pPr algn="ctr"/>
            <a:r>
              <a:rPr lang="fr-FR" sz="4800" b="1" dirty="0"/>
              <a:t>Sprint </a:t>
            </a:r>
            <a:r>
              <a:rPr lang="fr-FR" sz="4800" b="1" dirty="0" err="1"/>
              <a:t>backlog</a:t>
            </a:r>
            <a:r>
              <a:rPr lang="fr-FR" sz="4800" b="1" dirty="0"/>
              <a:t>:</a:t>
            </a:r>
            <a:endParaRPr lang="fr-FR" sz="4800" dirty="0"/>
          </a:p>
        </p:txBody>
      </p:sp>
      <p:sp>
        <p:nvSpPr>
          <p:cNvPr id="3" name="Espace réservé du contenu 2"/>
          <p:cNvSpPr>
            <a:spLocks noGrp="1"/>
          </p:cNvSpPr>
          <p:nvPr>
            <p:ph idx="1"/>
          </p:nvPr>
        </p:nvSpPr>
        <p:spPr>
          <a:xfrm>
            <a:off x="690213" y="1821190"/>
            <a:ext cx="8596668" cy="5036810"/>
          </a:xfrm>
        </p:spPr>
        <p:txBody>
          <a:bodyPr>
            <a:normAutofit/>
          </a:bodyPr>
          <a:lstStyle/>
          <a:p>
            <a:r>
              <a:rPr lang="fr-FR" dirty="0" err="1"/>
              <a:t>Create</a:t>
            </a:r>
            <a:r>
              <a:rPr lang="fr-FR" dirty="0"/>
              <a:t> a </a:t>
            </a:r>
            <a:r>
              <a:rPr lang="fr-FR" dirty="0" err="1"/>
              <a:t>graphic</a:t>
            </a:r>
            <a:r>
              <a:rPr lang="fr-FR" dirty="0"/>
              <a:t> </a:t>
            </a:r>
            <a:r>
              <a:rPr lang="fr-FR" dirty="0" err="1"/>
              <a:t>chart</a:t>
            </a:r>
            <a:endParaRPr lang="fr-FR" dirty="0"/>
          </a:p>
          <a:p>
            <a:r>
              <a:rPr lang="fr-FR" dirty="0" err="1"/>
              <a:t>Create</a:t>
            </a:r>
            <a:r>
              <a:rPr lang="fr-FR" dirty="0"/>
              <a:t> the home page </a:t>
            </a:r>
          </a:p>
          <a:p>
            <a:r>
              <a:rPr lang="en-US" dirty="0"/>
              <a:t>Create the page for each category</a:t>
            </a:r>
            <a:endParaRPr lang="fr-FR" dirty="0"/>
          </a:p>
          <a:p>
            <a:r>
              <a:rPr lang="fr-FR" dirty="0" err="1"/>
              <a:t>Create</a:t>
            </a:r>
            <a:r>
              <a:rPr lang="fr-FR" dirty="0"/>
              <a:t> the </a:t>
            </a:r>
            <a:r>
              <a:rPr lang="fr-FR" dirty="0" err="1"/>
              <a:t>seller's</a:t>
            </a:r>
            <a:r>
              <a:rPr lang="fr-FR" dirty="0"/>
              <a:t> page</a:t>
            </a:r>
          </a:p>
          <a:p>
            <a:r>
              <a:rPr lang="fr-FR" dirty="0" err="1"/>
              <a:t>Realize</a:t>
            </a:r>
            <a:r>
              <a:rPr lang="fr-FR" dirty="0"/>
              <a:t> the page « FAQ »</a:t>
            </a:r>
          </a:p>
          <a:p>
            <a:r>
              <a:rPr lang="fr-FR" dirty="0" err="1"/>
              <a:t>Realize</a:t>
            </a:r>
            <a:r>
              <a:rPr lang="fr-FR" dirty="0"/>
              <a:t> the page « log in » </a:t>
            </a:r>
          </a:p>
          <a:p>
            <a:r>
              <a:rPr lang="fr-FR" dirty="0" err="1"/>
              <a:t>Realize</a:t>
            </a:r>
            <a:r>
              <a:rPr lang="fr-FR" dirty="0"/>
              <a:t> the page « </a:t>
            </a:r>
            <a:r>
              <a:rPr lang="fr-FR" dirty="0" err="1"/>
              <a:t>sign</a:t>
            </a:r>
            <a:r>
              <a:rPr lang="fr-FR" dirty="0"/>
              <a:t> up » </a:t>
            </a:r>
          </a:p>
          <a:p>
            <a:r>
              <a:rPr lang="fr-FR" dirty="0" err="1"/>
              <a:t>Realize</a:t>
            </a:r>
            <a:r>
              <a:rPr lang="fr-FR" dirty="0"/>
              <a:t> the page « contact Us » </a:t>
            </a:r>
          </a:p>
          <a:p>
            <a:r>
              <a:rPr lang="fr-FR" dirty="0" err="1"/>
              <a:t>Realize</a:t>
            </a:r>
            <a:r>
              <a:rPr lang="fr-FR" dirty="0"/>
              <a:t> the page « </a:t>
            </a:r>
            <a:r>
              <a:rPr lang="fr-FR" dirty="0" err="1"/>
              <a:t>loyalty</a:t>
            </a:r>
            <a:r>
              <a:rPr lang="fr-FR" dirty="0"/>
              <a:t> </a:t>
            </a:r>
            <a:r>
              <a:rPr lang="fr-FR" dirty="0" smtClean="0"/>
              <a:t>&amp; </a:t>
            </a:r>
            <a:r>
              <a:rPr lang="fr-FR" dirty="0" err="1"/>
              <a:t>cashback</a:t>
            </a:r>
            <a:r>
              <a:rPr lang="fr-FR" dirty="0"/>
              <a:t> Program »</a:t>
            </a:r>
          </a:p>
          <a:p>
            <a:r>
              <a:rPr lang="fr-FR" dirty="0" err="1"/>
              <a:t>Realize</a:t>
            </a:r>
            <a:r>
              <a:rPr lang="fr-FR" dirty="0"/>
              <a:t> the page « Free </a:t>
            </a:r>
            <a:r>
              <a:rPr lang="fr-FR" dirty="0" err="1"/>
              <a:t>Assessment</a:t>
            </a:r>
            <a:r>
              <a:rPr lang="fr-FR" dirty="0"/>
              <a:t> »</a:t>
            </a:r>
          </a:p>
          <a:p>
            <a:endParaRPr lang="fr-FR" dirty="0"/>
          </a:p>
          <a:p>
            <a:endParaRPr lang="fr-FR" dirty="0"/>
          </a:p>
        </p:txBody>
      </p:sp>
    </p:spTree>
    <p:extLst>
      <p:ext uri="{BB962C8B-B14F-4D97-AF65-F5344CB8AC3E}">
        <p14:creationId xmlns:p14="http://schemas.microsoft.com/office/powerpoint/2010/main" val="1585712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22749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27494"/>
            <a:ext cx="12192000" cy="3630506"/>
          </a:xfrm>
          <a:prstGeom prst="rect">
            <a:avLst/>
          </a:prstGeom>
        </p:spPr>
      </p:pic>
    </p:spTree>
    <p:extLst>
      <p:ext uri="{BB962C8B-B14F-4D97-AF65-F5344CB8AC3E}">
        <p14:creationId xmlns:p14="http://schemas.microsoft.com/office/powerpoint/2010/main" val="1559166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270033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0339"/>
            <a:ext cx="12192000" cy="187166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2000"/>
            <a:ext cx="12192000" cy="2286000"/>
          </a:xfrm>
          <a:prstGeom prst="rect">
            <a:avLst/>
          </a:prstGeom>
        </p:spPr>
      </p:pic>
    </p:spTree>
    <p:extLst>
      <p:ext uri="{BB962C8B-B14F-4D97-AF65-F5344CB8AC3E}">
        <p14:creationId xmlns:p14="http://schemas.microsoft.com/office/powerpoint/2010/main" val="3838641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291465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14651"/>
            <a:ext cx="12192000" cy="2514441"/>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86204"/>
            <a:ext cx="12192000" cy="2268647"/>
          </a:xfrm>
          <a:prstGeom prst="rect">
            <a:avLst/>
          </a:prstGeom>
        </p:spPr>
      </p:pic>
    </p:spTree>
    <p:extLst>
      <p:ext uri="{BB962C8B-B14F-4D97-AF65-F5344CB8AC3E}">
        <p14:creationId xmlns:p14="http://schemas.microsoft.com/office/powerpoint/2010/main" val="27504360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13"/>
            <a:ext cx="12192000" cy="6958013"/>
          </a:xfrm>
          <a:prstGeom prst="rect">
            <a:avLst/>
          </a:prstGeom>
        </p:spPr>
      </p:pic>
    </p:spTree>
    <p:extLst>
      <p:ext uri="{BB962C8B-B14F-4D97-AF65-F5344CB8AC3E}">
        <p14:creationId xmlns:p14="http://schemas.microsoft.com/office/powerpoint/2010/main" val="2639842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73325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3256"/>
            <a:ext cx="12192000" cy="224077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31152"/>
            <a:ext cx="12192000" cy="2229110"/>
          </a:xfrm>
          <a:prstGeom prst="rect">
            <a:avLst/>
          </a:prstGeom>
        </p:spPr>
      </p:pic>
    </p:spTree>
    <p:extLst>
      <p:ext uri="{BB962C8B-B14F-4D97-AF65-F5344CB8AC3E}">
        <p14:creationId xmlns:p14="http://schemas.microsoft.com/office/powerpoint/2010/main" val="4228596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54394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474231"/>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4231"/>
            <a:ext cx="12192000" cy="2213882"/>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28457"/>
            <a:ext cx="12192000" cy="2329543"/>
          </a:xfrm>
          <a:prstGeom prst="rect">
            <a:avLst/>
          </a:prstGeom>
        </p:spPr>
      </p:pic>
    </p:spTree>
    <p:extLst>
      <p:ext uri="{BB962C8B-B14F-4D97-AF65-F5344CB8AC3E}">
        <p14:creationId xmlns:p14="http://schemas.microsoft.com/office/powerpoint/2010/main" val="33771597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7428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13508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3908"/>
            <a:ext cx="12192000" cy="2684492"/>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33257"/>
            <a:ext cx="12192000" cy="2166013"/>
          </a:xfrm>
          <a:prstGeom prst="rect">
            <a:avLst/>
          </a:prstGeom>
        </p:spPr>
      </p:pic>
    </p:spTree>
    <p:extLst>
      <p:ext uri="{BB962C8B-B14F-4D97-AF65-F5344CB8AC3E}">
        <p14:creationId xmlns:p14="http://schemas.microsoft.com/office/powerpoint/2010/main" val="19749456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8888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4400" b="1" dirty="0"/>
              <a:t>Business Model </a:t>
            </a:r>
            <a:r>
              <a:rPr lang="fr-FR" sz="4400" b="1" dirty="0" err="1"/>
              <a:t>Canvas</a:t>
            </a:r>
            <a:r>
              <a:rPr lang="fr-FR" sz="4400" b="1" dirty="0"/>
              <a:t> :</a:t>
            </a:r>
            <a:endParaRPr lang="fr-FR" sz="4400"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881" y="1365160"/>
            <a:ext cx="9079605" cy="4945487"/>
          </a:xfrm>
        </p:spPr>
      </p:pic>
    </p:spTree>
    <p:extLst>
      <p:ext uri="{BB962C8B-B14F-4D97-AF65-F5344CB8AC3E}">
        <p14:creationId xmlns:p14="http://schemas.microsoft.com/office/powerpoint/2010/main" val="3894755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8862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05563"/>
            <a:ext cx="12192000" cy="3339902"/>
          </a:xfrm>
          <a:prstGeom prst="rect">
            <a:avLst/>
          </a:prstGeom>
        </p:spPr>
      </p:pic>
    </p:spTree>
    <p:extLst>
      <p:ext uri="{BB962C8B-B14F-4D97-AF65-F5344CB8AC3E}">
        <p14:creationId xmlns:p14="http://schemas.microsoft.com/office/powerpoint/2010/main" val="3263472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3428"/>
            <a:ext cx="12192000" cy="351971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730171"/>
          </a:xfrm>
          <a:prstGeom prst="rect">
            <a:avLst/>
          </a:prstGeom>
        </p:spPr>
      </p:pic>
    </p:spTree>
    <p:extLst>
      <p:ext uri="{BB962C8B-B14F-4D97-AF65-F5344CB8AC3E}">
        <p14:creationId xmlns:p14="http://schemas.microsoft.com/office/powerpoint/2010/main" val="3407694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8098"/>
            <a:ext cx="12192000" cy="3339902"/>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484914"/>
          </a:xfrm>
          <a:prstGeom prst="rect">
            <a:avLst/>
          </a:prstGeom>
        </p:spPr>
      </p:pic>
    </p:spTree>
    <p:extLst>
      <p:ext uri="{BB962C8B-B14F-4D97-AF65-F5344CB8AC3E}">
        <p14:creationId xmlns:p14="http://schemas.microsoft.com/office/powerpoint/2010/main" val="3350814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976914"/>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18098"/>
            <a:ext cx="12192000" cy="3339902"/>
          </a:xfrm>
          <a:prstGeom prst="rect">
            <a:avLst/>
          </a:prstGeom>
        </p:spPr>
      </p:pic>
    </p:spTree>
    <p:extLst>
      <p:ext uri="{BB962C8B-B14F-4D97-AF65-F5344CB8AC3E}">
        <p14:creationId xmlns:p14="http://schemas.microsoft.com/office/powerpoint/2010/main" val="40461808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4970"/>
            <a:ext cx="12192000" cy="2823029"/>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034970"/>
          </a:xfrm>
          <a:prstGeom prst="rect">
            <a:avLst/>
          </a:prstGeom>
        </p:spPr>
      </p:pic>
    </p:spTree>
    <p:extLst>
      <p:ext uri="{BB962C8B-B14F-4D97-AF65-F5344CB8AC3E}">
        <p14:creationId xmlns:p14="http://schemas.microsoft.com/office/powerpoint/2010/main" val="10734311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4093029"/>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18098"/>
            <a:ext cx="12192000" cy="3339902"/>
          </a:xfrm>
          <a:prstGeom prst="rect">
            <a:avLst/>
          </a:prstGeom>
        </p:spPr>
      </p:pic>
    </p:spTree>
    <p:extLst>
      <p:ext uri="{BB962C8B-B14F-4D97-AF65-F5344CB8AC3E}">
        <p14:creationId xmlns:p14="http://schemas.microsoft.com/office/powerpoint/2010/main" val="1575574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455886"/>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18098"/>
            <a:ext cx="12192000" cy="3339902"/>
          </a:xfrm>
          <a:prstGeom prst="rect">
            <a:avLst/>
          </a:prstGeom>
        </p:spPr>
      </p:pic>
    </p:spTree>
    <p:extLst>
      <p:ext uri="{BB962C8B-B14F-4D97-AF65-F5344CB8AC3E}">
        <p14:creationId xmlns:p14="http://schemas.microsoft.com/office/powerpoint/2010/main" val="4049607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13508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44801"/>
            <a:ext cx="12192000" cy="200297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44572"/>
            <a:ext cx="12192000" cy="2213428"/>
          </a:xfrm>
          <a:prstGeom prst="rect">
            <a:avLst/>
          </a:prstGeom>
        </p:spPr>
      </p:pic>
    </p:spTree>
    <p:extLst>
      <p:ext uri="{BB962C8B-B14F-4D97-AF65-F5344CB8AC3E}">
        <p14:creationId xmlns:p14="http://schemas.microsoft.com/office/powerpoint/2010/main" val="6056530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88502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71417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9519"/>
            <a:ext cx="12192000" cy="2410824"/>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71287"/>
            <a:ext cx="12192000" cy="2758575"/>
          </a:xfrm>
          <a:prstGeom prst="rect">
            <a:avLst/>
          </a:prstGeom>
        </p:spPr>
      </p:pic>
    </p:spTree>
    <p:extLst>
      <p:ext uri="{BB962C8B-B14F-4D97-AF65-F5344CB8AC3E}">
        <p14:creationId xmlns:p14="http://schemas.microsoft.com/office/powerpoint/2010/main" val="1227458411"/>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519</TotalTime>
  <Words>701</Words>
  <Application>Microsoft Office PowerPoint</Application>
  <PresentationFormat>Grand écran</PresentationFormat>
  <Paragraphs>79</Paragraphs>
  <Slides>108</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108</vt:i4>
      </vt:variant>
    </vt:vector>
  </HeadingPairs>
  <TitlesOfParts>
    <vt:vector size="114" baseType="lpstr">
      <vt:lpstr>Arial</vt:lpstr>
      <vt:lpstr>Calibri</vt:lpstr>
      <vt:lpstr>Trebuchet MS</vt:lpstr>
      <vt:lpstr>Wingdings</vt:lpstr>
      <vt:lpstr>Wingdings 3</vt:lpstr>
      <vt:lpstr>Facette</vt:lpstr>
      <vt:lpstr>Présentation PowerPoint</vt:lpstr>
      <vt:lpstr>Problem :</vt:lpstr>
      <vt:lpstr>Solution :</vt:lpstr>
      <vt:lpstr>Technologies Used :</vt:lpstr>
      <vt:lpstr>Agile Methodology : </vt:lpstr>
      <vt:lpstr>Product backlog : to be able to : </vt:lpstr>
      <vt:lpstr>Présentation PowerPoint</vt:lpstr>
      <vt:lpstr>Sprint backlog:</vt:lpstr>
      <vt:lpstr>Business Model Canvas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UX/UI Design: FIGMA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Graphic charter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Windows</dc:creator>
  <cp:lastModifiedBy>Utilisateur Windows</cp:lastModifiedBy>
  <cp:revision>75</cp:revision>
  <dcterms:created xsi:type="dcterms:W3CDTF">2023-04-06T20:01:13Z</dcterms:created>
  <dcterms:modified xsi:type="dcterms:W3CDTF">2023-04-25T11:47:11Z</dcterms:modified>
</cp:coreProperties>
</file>